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p:scale>
          <a:sx n="100" d="100"/>
          <a:sy n="100" d="100"/>
        </p:scale>
        <p:origin x="324" y="24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3/25/2025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buNone/>
            </a:pPr>
            <a:r>
              <a:rPr lang="en-GB" sz="1200" b="1" kern="100" dirty="0">
                <a:solidFill>
                  <a:srgbClr val="0070C0"/>
                </a:solidFill>
                <a:effectLst/>
                <a:latin typeface="Helvetica" panose="020B0604020202020204"/>
                <a:ea typeface="Aptos" panose="020B0004020202020204" pitchFamily="34" charset="0"/>
                <a:cs typeface="Helvetica" panose="020B0604020202020204"/>
              </a:rPr>
              <a:t>A Unique Opportunity To Purchase An Extremely Spacious Ground Floor Apartment Located In Sought After Village Of Lympstone With Its Own Private Landscaped Rear Garden With Access To Potential Annexe</a:t>
            </a:r>
            <a:r>
              <a:rPr lang="en-GB" sz="1200" b="1" kern="100" dirty="0">
                <a:solidFill>
                  <a:srgbClr val="0070C0"/>
                </a:solidFill>
                <a:latin typeface="Helvetica" panose="020B0604020202020204"/>
                <a:ea typeface="Aptos" panose="020B0004020202020204" pitchFamily="34" charset="0"/>
                <a:cs typeface="Helvetica" panose="020B0604020202020204"/>
              </a:rPr>
              <a:t>, Parking For Numerous Cars And Large Workshops</a:t>
            </a:r>
            <a:r>
              <a:rPr lang="en-GB" sz="1200" kern="100" dirty="0">
                <a:effectLst/>
                <a:latin typeface="Helvetica" panose="020B0604020202020204"/>
                <a:ea typeface="Aptos" panose="020B0004020202020204" pitchFamily="34" charset="0"/>
                <a:cs typeface="Helvetica" panose="020B0604020202020204"/>
              </a:rPr>
              <a:t> </a:t>
            </a:r>
          </a:p>
          <a:p>
            <a:pPr algn="ctr">
              <a:lnSpc>
                <a:spcPct val="107000"/>
              </a:lnSpc>
              <a:spcAft>
                <a:spcPts val="800"/>
              </a:spcAft>
            </a:pPr>
            <a:r>
              <a:rPr lang="en-GB" sz="1200" kern="100" dirty="0">
                <a:effectLst/>
                <a:latin typeface="Helvetica" panose="020B0604020202020204"/>
                <a:ea typeface="Aptos" panose="020B0004020202020204" pitchFamily="34" charset="0"/>
                <a:cs typeface="Helvetica" panose="020B0604020202020204"/>
              </a:rPr>
              <a:t>Extremely Spacious Open-Plan Living Area * Superb Stylish Kitchen/Breakfast Room * Dining Area * Two Double Bedrooms – Main Bedroom With Dressing Area And En-Suite Shower Room * Main Well Appointed Bathroom Suite * Gas Central Heating And Double Glazing * Separate Potential Annexe Area Comprising Kitchen, Bedroom, Shower Room And Large Workshop Area * Viewing Recommended </a:t>
            </a:r>
          </a:p>
          <a:p>
            <a:pPr algn="ctr">
              <a:lnSpc>
                <a:spcPct val="107000"/>
              </a:lnSpc>
              <a:spcAft>
                <a:spcPts val="800"/>
              </a:spcAft>
            </a:pPr>
            <a:endParaRPr lang="en-GB" sz="1200" kern="100" dirty="0">
              <a:effectLst/>
              <a:latin typeface="Helvetica" panose="020B0604020202020204"/>
              <a:ea typeface="Aptos" panose="020B0004020202020204" pitchFamily="34" charset="0"/>
              <a:cs typeface="Helvetica" panose="020B0604020202020204"/>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£625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 </a:t>
            </a:r>
            <a:r>
              <a:rPr lang="en-GB" dirty="0">
                <a:solidFill>
                  <a:srgbClr val="FFFFFF"/>
                </a:solidFill>
                <a:latin typeface="HelveticaNeueLT-Medium"/>
                <a:ea typeface="Times New Roman" panose="02020603050405020304" pitchFamily="18" charset="0"/>
              </a:rPr>
              <a:t>6a Dawlish Park Terrace, Courtlands Lane, Lympstone</a:t>
            </a:r>
            <a:r>
              <a:rPr lang="en-GB" sz="1800" dirty="0">
                <a:solidFill>
                  <a:srgbClr val="FFFFFF"/>
                </a:solidFill>
                <a:effectLst/>
                <a:latin typeface="HelveticaNeueLT-Medium"/>
                <a:ea typeface="Times New Roman" panose="02020603050405020304" pitchFamily="18" charset="0"/>
              </a:rPr>
              <a:t>, Exmouth, EX8 5AA</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45690" y="2605188"/>
            <a:ext cx="6319747"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6" y="3111983"/>
            <a:ext cx="3115070"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90140" y="3113639"/>
            <a:ext cx="3159624"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6" y="5412065"/>
            <a:ext cx="3115070"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812" y="5412065"/>
            <a:ext cx="317195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AI-generated content may be incorrect.">
            <a:extLst>
              <a:ext uri="{FF2B5EF4-FFF2-40B4-BE49-F238E27FC236}">
                <a16:creationId xmlns:a16="http://schemas.microsoft.com/office/drawing/2014/main" id="{769B0E6D-29EB-9B06-450B-B88A640D4D24}"/>
              </a:ext>
            </a:extLst>
          </p:cNvPr>
          <p:cNvPicPr>
            <a:picLocks noChangeAspect="1"/>
          </p:cNvPicPr>
          <p:nvPr/>
        </p:nvPicPr>
        <p:blipFill>
          <a:blip r:embed="rId11"/>
          <a:stretch>
            <a:fillRect/>
          </a:stretch>
        </p:blipFill>
        <p:spPr>
          <a:xfrm>
            <a:off x="2944654" y="7863014"/>
            <a:ext cx="1634112" cy="1585089"/>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663647"/>
          </a:xfrm>
          <a:prstGeom prst="rect">
            <a:avLst/>
          </a:prstGeom>
          <a:noFill/>
        </p:spPr>
        <p:txBody>
          <a:bodyPr wrap="square" rtlCol="0">
            <a:spAutoFit/>
          </a:bodyPr>
          <a:lstStyle/>
          <a:p>
            <a:pPr algn="ctr"/>
            <a:r>
              <a:rPr lang="en-GB" sz="1200" b="1" dirty="0">
                <a:solidFill>
                  <a:srgbClr val="333333"/>
                </a:solidFill>
                <a:latin typeface="Helvetica" panose="020B0604020202020204"/>
                <a:ea typeface="Times New Roman" panose="02020603050405020304" pitchFamily="18" charset="0"/>
                <a:cs typeface="Helvetica" panose="020B0604020202020204"/>
              </a:rPr>
              <a:t>6a Dawlish Park Terrace, Courtlands Lane, Lympstone, Exmouth, EX8 5AA</a:t>
            </a:r>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pPr>
              <a:lnSpc>
                <a:spcPct val="107000"/>
              </a:lnSpc>
              <a:spcAft>
                <a:spcPts val="800"/>
              </a:spcAft>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THE ACCOMMODATION COMPRISES:  </a:t>
            </a:r>
            <a:r>
              <a:rPr lang="en-GB" sz="1200" dirty="0">
                <a:latin typeface="Helvetica" panose="020B0604020202020204"/>
                <a:cs typeface="Helvetica" panose="020B0604020202020204"/>
              </a:rPr>
              <a:t> Covered entrance with lighting, wood-effect uPVC double glazed front door giving access to:</a:t>
            </a:r>
          </a:p>
          <a:p>
            <a:pPr>
              <a:buNone/>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OPEN-PLAN LIVING SPACE - KITCHEN/BREAKFAST AND DINING ROOM: </a:t>
            </a:r>
            <a:r>
              <a:rPr lang="en-GB" sz="1200" dirty="0">
                <a:latin typeface="Helvetica" panose="020B0604020202020204"/>
                <a:cs typeface="Helvetica" panose="020B0604020202020204"/>
              </a:rPr>
              <a:t>  9.14m x 4.57m (30'0" x 15'0")   A wonderful open space.  </a:t>
            </a:r>
            <a:r>
              <a:rPr lang="en-GB" sz="1200" b="1" dirty="0">
                <a:latin typeface="Helvetica" panose="020B0604020202020204"/>
                <a:cs typeface="Helvetica" panose="020B0604020202020204"/>
              </a:rPr>
              <a:t>KITCHEN/BREAKFAST AREA:</a:t>
            </a:r>
            <a:r>
              <a:rPr lang="en-GB" sz="1200" dirty="0">
                <a:latin typeface="Helvetica" panose="020B0604020202020204"/>
                <a:cs typeface="Helvetica" panose="020B0604020202020204"/>
              </a:rPr>
              <a:t>   Fitted range of wood-effect worktops with matching splashbacks incorporating large breakfast bar area with range of cupboards and drawer units, dishwasher space beneath worktops, inset one and a half bowl Rangemaster sink unit with water filter and mixer tap, inset induction hob with stainless steel chimney style extractor hood over with light, built-in double oven, space for large American style fridge/freezer, range of wall mounted cupboards with concealed lighting beneath, patterned tiled surrounds around work surfaces, radiator, sliding double glazed patio doors opening onto the rear garden, downlighters over the breakfast bar area, wood laminate flooring.  </a:t>
            </a:r>
            <a:r>
              <a:rPr lang="en-GB" sz="1200" b="1" dirty="0">
                <a:latin typeface="Helvetica" panose="020B0604020202020204"/>
                <a:cs typeface="Helvetica" panose="020B0604020202020204"/>
              </a:rPr>
              <a:t>DINING AREA: </a:t>
            </a:r>
            <a:r>
              <a:rPr lang="en-GB" sz="1200" dirty="0">
                <a:latin typeface="Helvetica" panose="020B0604020202020204"/>
                <a:cs typeface="Helvetica" panose="020B0604020202020204"/>
              </a:rPr>
              <a:t>  Superb large entertaining area with double glazed window overlooking the rear garden, part wood panelled walls to dado rail height with display shelf, downlighters over the dining area, going back to the kitchen area.</a:t>
            </a:r>
          </a:p>
          <a:p>
            <a:pPr>
              <a:buNone/>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UTILITY ROOM:   </a:t>
            </a:r>
            <a:r>
              <a:rPr lang="en-GB" sz="1200" dirty="0">
                <a:latin typeface="Helvetica" panose="020B0604020202020204"/>
                <a:cs typeface="Helvetica" panose="020B0604020202020204"/>
              </a:rPr>
              <a:t>2.72m x 1.55m (8'11" x 5'1")   Plumbing for automatic washing machine, water cylinder, Vaillant  gas boiler for hot water and central heating, wall mounted cupboards, light connected.</a:t>
            </a:r>
          </a:p>
          <a:p>
            <a:pPr>
              <a:buNone/>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SITTING ROOM:  </a:t>
            </a:r>
            <a:r>
              <a:rPr lang="en-GB" sz="1200" dirty="0">
                <a:latin typeface="Helvetica" panose="020B0604020202020204"/>
                <a:cs typeface="Helvetica" panose="020B0604020202020204"/>
              </a:rPr>
              <a:t> 6.38m x 3.51m (20'11" x 11'6")    TV point, double glazed window to side aspect, wood laminate flooring, radiator.</a:t>
            </a:r>
          </a:p>
          <a:p>
            <a:pPr>
              <a:buNone/>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BEDROOM 1: </a:t>
            </a:r>
            <a:r>
              <a:rPr lang="en-GB" sz="1200" dirty="0">
                <a:latin typeface="Helvetica" panose="020B0604020202020204"/>
                <a:cs typeface="Helvetica" panose="020B0604020202020204"/>
              </a:rPr>
              <a:t>  Walk through dressing area with access to en-suite and opening through to:</a:t>
            </a:r>
          </a:p>
          <a:p>
            <a:pPr>
              <a:buNone/>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BEDROOM AREA:   </a:t>
            </a:r>
            <a:r>
              <a:rPr lang="en-GB" sz="1200" dirty="0">
                <a:latin typeface="Helvetica" panose="020B0604020202020204"/>
                <a:cs typeface="Helvetica" panose="020B0604020202020204"/>
              </a:rPr>
              <a:t>3.43m x 3.23m (11'3" x 10'7")   into double glazed square bay window overlooking the front aspect enjoying pleasant views over the countryside, further double glazed window to front aspect, two built-in double wardrobes, clothes rail and shelf, TV point, radiator.</a:t>
            </a:r>
          </a:p>
          <a:p>
            <a:pPr>
              <a:buNone/>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EN-SUITE SHOWER ROOM/WC:  </a:t>
            </a:r>
            <a:r>
              <a:rPr lang="en-GB" sz="1200" dirty="0">
                <a:latin typeface="Helvetica" panose="020B0604020202020204"/>
                <a:cs typeface="Helvetica" panose="020B0604020202020204"/>
              </a:rPr>
              <a:t>2.13m x 1.63m (7'0" x 5'4")  Corner shower cubicle with ease of access area with curved shower splash screen doors, Mira shower unit, wash hand basin with fitted mirror with light over, WC with concealed cistern and push button flush, fully tiled walls and colour co-ordinated tiled flooring, chrome heated towel rail, extractor fan, double glazed window, shaver socket.</a:t>
            </a:r>
          </a:p>
          <a:p>
            <a:pPr>
              <a:buNone/>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BEDROOM 2: </a:t>
            </a:r>
            <a:r>
              <a:rPr lang="en-GB" sz="1200" dirty="0">
                <a:latin typeface="Helvetica" panose="020B0604020202020204"/>
                <a:cs typeface="Helvetica" panose="020B0604020202020204"/>
              </a:rPr>
              <a:t>  4.57m x 3.15m (15'0" x 10'4")  Double glazed window to front aspect enjoying countryside views, radiator, TV point, access to understairs storage cupboard housing electric consumer unit.</a:t>
            </a:r>
          </a:p>
          <a:p>
            <a:pPr>
              <a:buNone/>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BATHROOM/WC:   </a:t>
            </a:r>
            <a:r>
              <a:rPr lang="en-GB" sz="1200" dirty="0">
                <a:latin typeface="Helvetica" panose="020B0604020202020204"/>
                <a:cs typeface="Helvetica" panose="020B0604020202020204"/>
              </a:rPr>
              <a:t>2.64m x 2.18m (8'8" x 7'2")   Stylish suite with sunken whirlpool bath with shower unit over having rainfall shower head hose and detachable shower head hose, vanity wash hand basin, WC with concealed cistern and push button flush, chrome heated towel rail, large fitted mirror over vanity hand basin area with light over and shaver socket, chrome heated towel rail, attractively tiled walls to splash prone areas, part tongue &amp; groove walling, further large fitted mirror, colour co-ordinated tiled flooring.</a:t>
            </a:r>
          </a:p>
          <a:p>
            <a:pPr>
              <a:buNone/>
            </a:pPr>
            <a:endParaRPr lang="en-GB" sz="1200" dirty="0">
              <a:latin typeface="Helvetica" panose="020B0604020202020204"/>
              <a:cs typeface="Helvetica" panose="020B0604020202020204"/>
            </a:endParaRPr>
          </a:p>
          <a:p>
            <a:pPr>
              <a:lnSpc>
                <a:spcPct val="107000"/>
              </a:lnSpc>
              <a:spcAft>
                <a:spcPts val="800"/>
              </a:spcAft>
            </a:pPr>
            <a:br>
              <a:rPr lang="en-GB" sz="1200" dirty="0">
                <a:latin typeface="Helvetica" panose="020B0604020202020204"/>
                <a:cs typeface="Helvetica" panose="020B0604020202020204"/>
              </a:rPr>
            </a:br>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200" dirty="0">
                <a:solidFill>
                  <a:srgbClr val="333333"/>
                </a:solidFill>
                <a:effectLst/>
                <a:latin typeface="Helvetica" panose="020B0604020202020204"/>
                <a:ea typeface="Times New Roman" panose="02020603050405020304" pitchFamily="18" charset="0"/>
                <a:cs typeface="Helvetica" panose="020B0604020202020204"/>
              </a:rPr>
            </a:br>
            <a:endParaRPr lang="en-US" sz="1200" dirty="0">
              <a:latin typeface="Helvetica" panose="020B0604020202020204"/>
              <a:cs typeface="Helvetica" panose="020B0604020202020204"/>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3829683"/>
          </a:xfrm>
          <a:prstGeom prst="rect">
            <a:avLst/>
          </a:prstGeom>
          <a:noFill/>
        </p:spPr>
        <p:txBody>
          <a:bodyPr wrap="square" rtlCol="0">
            <a:spAutoFit/>
          </a:bodyPr>
          <a:lstStyle/>
          <a:p>
            <a:pPr>
              <a:buNone/>
            </a:pPr>
            <a:r>
              <a:rPr lang="en-GB" sz="1200" b="1" dirty="0">
                <a:latin typeface="Helvetica" panose="020B0604020202020204"/>
                <a:cs typeface="Helvetica" panose="020B0604020202020204"/>
              </a:rPr>
              <a:t>OUTSIDE:</a:t>
            </a:r>
            <a:r>
              <a:rPr lang="en-GB" sz="1200" dirty="0">
                <a:latin typeface="Helvetica" panose="020B0604020202020204"/>
                <a:cs typeface="Helvetica" panose="020B0604020202020204"/>
              </a:rPr>
              <a:t>   To the front of the property is a good size block paved parking area providing ample parking, covered side walkway, wooden gate gives access to the fully enclosed rear garden which offers a high degree of privacy and seclusion, and enjoys a sunny aspect.  The garden is beautifully landscaped comprising of patio sun terrace areas ideal for outside entertaining, artificial lawned garden area, block paved pathways, raised shrub beds, water feature, decorative garden area, rear lighting, outside cold water tap, covered storage area with double wooden gates giving access to:   </a:t>
            </a:r>
            <a:r>
              <a:rPr lang="en-GB" sz="1200" b="1" dirty="0">
                <a:latin typeface="Helvetica" panose="020B0604020202020204"/>
                <a:cs typeface="Helvetica" panose="020B0604020202020204"/>
              </a:rPr>
              <a:t>WORKSHOP:  </a:t>
            </a:r>
            <a:r>
              <a:rPr lang="en-GB" sz="1200" dirty="0">
                <a:latin typeface="Helvetica" panose="020B0604020202020204"/>
                <a:cs typeface="Helvetica" panose="020B0604020202020204"/>
              </a:rPr>
              <a:t> 5.38m x 3.35m (17'8" x 11'0")  Power and light connected.    From the garden there is access to:</a:t>
            </a:r>
          </a:p>
          <a:p>
            <a:pPr>
              <a:buNone/>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POTENTIAL ANNEXE:  </a:t>
            </a:r>
          </a:p>
          <a:p>
            <a:pPr>
              <a:buNone/>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KITCHEN AREA:</a:t>
            </a:r>
            <a:r>
              <a:rPr lang="en-GB" sz="1200" dirty="0">
                <a:latin typeface="Helvetica" panose="020B0604020202020204"/>
                <a:cs typeface="Helvetica" panose="020B0604020202020204"/>
              </a:rPr>
              <a:t>  4.11m x 2.74m (13'6" x 9'0")   Two double glazed windows overlooking the garden, worktops with cupboards and drawer units,, wall mounted cupboards, wood-effect flooring.</a:t>
            </a:r>
          </a:p>
          <a:p>
            <a:pPr>
              <a:buNone/>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BEDROOM: </a:t>
            </a:r>
            <a:r>
              <a:rPr lang="en-GB" sz="1200" dirty="0">
                <a:latin typeface="Helvetica" panose="020B0604020202020204"/>
                <a:cs typeface="Helvetica" panose="020B0604020202020204"/>
              </a:rPr>
              <a:t> 3.45m x 3.05m (11'4" x 10'0")  Radiator, TV point, double glazed window to rear aspect.</a:t>
            </a:r>
          </a:p>
          <a:p>
            <a:pPr>
              <a:buNone/>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SHOWER ROOM/WC:  </a:t>
            </a:r>
            <a:r>
              <a:rPr lang="en-GB" sz="1200" dirty="0">
                <a:latin typeface="Helvetica" panose="020B0604020202020204"/>
                <a:cs typeface="Helvetica" panose="020B0604020202020204"/>
              </a:rPr>
              <a:t> Fitted with shower cubicle with splash back walls, vanity wash hand basin with fitted mirror over, WC with push button flush, radiator, double glazed window, shaver socket.</a:t>
            </a:r>
          </a:p>
          <a:p>
            <a:pPr>
              <a:buNone/>
            </a:pPr>
            <a:endParaRPr lang="en-GB" sz="1200" dirty="0">
              <a:latin typeface="Helvetica" panose="020B0604020202020204"/>
              <a:cs typeface="Helvetica" panose="020B0604020202020204"/>
            </a:endParaRPr>
          </a:p>
          <a:p>
            <a:pPr>
              <a:buNone/>
            </a:pPr>
            <a:r>
              <a:rPr lang="en-GB" sz="1200" b="1" dirty="0">
                <a:latin typeface="Helvetica" panose="020B0604020202020204"/>
                <a:cs typeface="Helvetica" panose="020B0604020202020204"/>
              </a:rPr>
              <a:t>LARGE WORKSHOP AREA/POTENTIAL SITTING/DINING ROOM:</a:t>
            </a:r>
            <a:r>
              <a:rPr lang="en-GB" sz="1200" dirty="0">
                <a:latin typeface="Helvetica" panose="020B0604020202020204"/>
                <a:cs typeface="Helvetica" panose="020B0604020202020204"/>
              </a:rPr>
              <a:t>  6.05m x 3.94m (19'10" x 12'11")  Currently a large workshop area that could be converted into a sitting room with double glazed double doors opening onto the rear garden, gas boiler for hot water and central heating for the annexe, power and light connected.</a:t>
            </a:r>
          </a:p>
          <a:p>
            <a:pPr>
              <a:buNone/>
            </a:pPr>
            <a:endParaRPr lang="en-GB" sz="1200" dirty="0">
              <a:latin typeface="Helvetica" panose="020B0604020202020204"/>
              <a:cs typeface="Helvetica" panose="020B0604020202020204"/>
            </a:endParaRPr>
          </a:p>
          <a:p>
            <a:r>
              <a:rPr lang="en-GB" sz="1200" b="1" kern="100" dirty="0">
                <a:effectLst/>
                <a:latin typeface="Helvetica" panose="020B0604020202020204"/>
                <a:ea typeface="Aptos" panose="020B0004020202020204" pitchFamily="34" charset="0"/>
                <a:cs typeface="Helvetica" panose="020B0604020202020204"/>
              </a:rPr>
              <a:t>TENURE:    </a:t>
            </a:r>
            <a:r>
              <a:rPr lang="en-GB" sz="1200" kern="100" dirty="0">
                <a:effectLst/>
                <a:latin typeface="Helvetica" panose="020B0604020202020204"/>
                <a:ea typeface="Aptos" panose="020B0004020202020204" pitchFamily="34" charset="0"/>
                <a:cs typeface="Helvetica" panose="020B0604020202020204"/>
              </a:rPr>
              <a:t>We understand the flat is held on a 999 year lease.  Service Charge: to he confirmed.</a:t>
            </a:r>
          </a:p>
          <a:p>
            <a:pPr>
              <a:buNone/>
            </a:pPr>
            <a:endParaRPr lang="en-GB" sz="1200" dirty="0">
              <a:latin typeface="Helvetica" panose="020B0604020202020204"/>
              <a:cs typeface="Helvetica" panose="020B0604020202020204"/>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pPr algn="ctr"/>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AI-generated content may be incorrect.">
            <a:extLst>
              <a:ext uri="{FF2B5EF4-FFF2-40B4-BE49-F238E27FC236}">
                <a16:creationId xmlns:a16="http://schemas.microsoft.com/office/drawing/2014/main" id="{1569A404-A6CD-E500-5055-755FD80D4A87}"/>
              </a:ext>
            </a:extLst>
          </p:cNvPr>
          <p:cNvPicPr>
            <a:picLocks noChangeAspect="1"/>
          </p:cNvPicPr>
          <p:nvPr/>
        </p:nvPicPr>
        <p:blipFill>
          <a:blip r:embed="rId2"/>
          <a:stretch>
            <a:fillRect/>
          </a:stretch>
        </p:blipFill>
        <p:spPr>
          <a:xfrm>
            <a:off x="8701548" y="6473620"/>
            <a:ext cx="5118217" cy="3592349"/>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TotalTime>
  <Words>1181</Words>
  <Application>Microsoft Office PowerPoint</Application>
  <PresentationFormat>Custom</PresentationFormat>
  <Paragraphs>116</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31</cp:revision>
  <cp:lastPrinted>2024-08-15T12:11:11Z</cp:lastPrinted>
  <dcterms:created xsi:type="dcterms:W3CDTF">2023-03-19T13:39:10Z</dcterms:created>
  <dcterms:modified xsi:type="dcterms:W3CDTF">2025-03-25T10:34:11Z</dcterms:modified>
</cp:coreProperties>
</file>