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56" r:id="rId2"/>
    <p:sldId id="257" r:id="rId3"/>
  </p:sldIdLst>
  <p:sldSz cx="15119350" cy="10691813"/>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45" userDrawn="1">
          <p15:clr>
            <a:srgbClr val="A4A3A4"/>
          </p15:clr>
        </p15:guide>
        <p15:guide id="2" pos="476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196"/>
    <p:restoredTop sz="96327"/>
  </p:normalViewPr>
  <p:slideViewPr>
    <p:cSldViewPr snapToGrid="0" showGuides="1">
      <p:cViewPr varScale="1">
        <p:scale>
          <a:sx n="65" d="100"/>
          <a:sy n="65" d="100"/>
        </p:scale>
        <p:origin x="2010" y="288"/>
      </p:cViewPr>
      <p:guideLst>
        <p:guide orient="horz" pos="3345"/>
        <p:guide pos="476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33951" y="1749795"/>
            <a:ext cx="12851448" cy="3722335"/>
          </a:xfrm>
        </p:spPr>
        <p:txBody>
          <a:bodyPr anchor="b"/>
          <a:lstStyle>
            <a:lvl1pPr algn="ctr">
              <a:defRPr sz="9354"/>
            </a:lvl1pPr>
          </a:lstStyle>
          <a:p>
            <a:r>
              <a:rPr lang="en-GB"/>
              <a:t>Click to edit Master title style</a:t>
            </a:r>
            <a:endParaRPr lang="en-US" dirty="0"/>
          </a:p>
        </p:txBody>
      </p:sp>
      <p:sp>
        <p:nvSpPr>
          <p:cNvPr id="3" name="Subtitle 2"/>
          <p:cNvSpPr>
            <a:spLocks noGrp="1"/>
          </p:cNvSpPr>
          <p:nvPr>
            <p:ph type="subTitle" idx="1"/>
          </p:nvPr>
        </p:nvSpPr>
        <p:spPr>
          <a:xfrm>
            <a:off x="1889919" y="5615678"/>
            <a:ext cx="11339513" cy="2581379"/>
          </a:xfrm>
        </p:spPr>
        <p:txBody>
          <a:bodyPr/>
          <a:lstStyle>
            <a:lvl1pPr marL="0" indent="0" algn="ctr">
              <a:buNone/>
              <a:defRPr sz="3742"/>
            </a:lvl1pPr>
            <a:lvl2pPr marL="712775" indent="0" algn="ctr">
              <a:buNone/>
              <a:defRPr sz="3118"/>
            </a:lvl2pPr>
            <a:lvl3pPr marL="1425550" indent="0" algn="ctr">
              <a:buNone/>
              <a:defRPr sz="2806"/>
            </a:lvl3pPr>
            <a:lvl4pPr marL="2138324" indent="0" algn="ctr">
              <a:buNone/>
              <a:defRPr sz="2494"/>
            </a:lvl4pPr>
            <a:lvl5pPr marL="2851099" indent="0" algn="ctr">
              <a:buNone/>
              <a:defRPr sz="2494"/>
            </a:lvl5pPr>
            <a:lvl6pPr marL="3563874" indent="0" algn="ctr">
              <a:buNone/>
              <a:defRPr sz="2494"/>
            </a:lvl6pPr>
            <a:lvl7pPr marL="4276649" indent="0" algn="ctr">
              <a:buNone/>
              <a:defRPr sz="2494"/>
            </a:lvl7pPr>
            <a:lvl8pPr marL="4989424" indent="0" algn="ctr">
              <a:buNone/>
              <a:defRPr sz="2494"/>
            </a:lvl8pPr>
            <a:lvl9pPr marL="5702198" indent="0" algn="ctr">
              <a:buNone/>
              <a:defRPr sz="2494"/>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8539118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30021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819786" y="569240"/>
            <a:ext cx="3260110" cy="90608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039456" y="569240"/>
            <a:ext cx="9591338" cy="9060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420761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2018440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31582" y="2665532"/>
            <a:ext cx="13040439" cy="4447496"/>
          </a:xfrm>
        </p:spPr>
        <p:txBody>
          <a:bodyPr anchor="b"/>
          <a:lstStyle>
            <a:lvl1pPr>
              <a:defRPr sz="9354"/>
            </a:lvl1pPr>
          </a:lstStyle>
          <a:p>
            <a:r>
              <a:rPr lang="en-GB"/>
              <a:t>Click to edit Master title style</a:t>
            </a:r>
            <a:endParaRPr lang="en-US" dirty="0"/>
          </a:p>
        </p:txBody>
      </p:sp>
      <p:sp>
        <p:nvSpPr>
          <p:cNvPr id="3" name="Text Placeholder 2"/>
          <p:cNvSpPr>
            <a:spLocks noGrp="1"/>
          </p:cNvSpPr>
          <p:nvPr>
            <p:ph type="body" idx="1"/>
          </p:nvPr>
        </p:nvSpPr>
        <p:spPr>
          <a:xfrm>
            <a:off x="1031582" y="7155103"/>
            <a:ext cx="13040439" cy="2338833"/>
          </a:xfrm>
        </p:spPr>
        <p:txBody>
          <a:bodyPr/>
          <a:lstStyle>
            <a:lvl1pPr marL="0" indent="0">
              <a:buNone/>
              <a:defRPr sz="3742">
                <a:solidFill>
                  <a:schemeClr val="tx1"/>
                </a:solidFill>
              </a:defRPr>
            </a:lvl1pPr>
            <a:lvl2pPr marL="712775" indent="0">
              <a:buNone/>
              <a:defRPr sz="3118">
                <a:solidFill>
                  <a:schemeClr val="tx1">
                    <a:tint val="75000"/>
                  </a:schemeClr>
                </a:solidFill>
              </a:defRPr>
            </a:lvl2pPr>
            <a:lvl3pPr marL="1425550" indent="0">
              <a:buNone/>
              <a:defRPr sz="2806">
                <a:solidFill>
                  <a:schemeClr val="tx1">
                    <a:tint val="75000"/>
                  </a:schemeClr>
                </a:solidFill>
              </a:defRPr>
            </a:lvl3pPr>
            <a:lvl4pPr marL="2138324" indent="0">
              <a:buNone/>
              <a:defRPr sz="2494">
                <a:solidFill>
                  <a:schemeClr val="tx1">
                    <a:tint val="75000"/>
                  </a:schemeClr>
                </a:solidFill>
              </a:defRPr>
            </a:lvl4pPr>
            <a:lvl5pPr marL="2851099" indent="0">
              <a:buNone/>
              <a:defRPr sz="2494">
                <a:solidFill>
                  <a:schemeClr val="tx1">
                    <a:tint val="75000"/>
                  </a:schemeClr>
                </a:solidFill>
              </a:defRPr>
            </a:lvl5pPr>
            <a:lvl6pPr marL="3563874" indent="0">
              <a:buNone/>
              <a:defRPr sz="2494">
                <a:solidFill>
                  <a:schemeClr val="tx1">
                    <a:tint val="75000"/>
                  </a:schemeClr>
                </a:solidFill>
              </a:defRPr>
            </a:lvl6pPr>
            <a:lvl7pPr marL="4276649" indent="0">
              <a:buNone/>
              <a:defRPr sz="2494">
                <a:solidFill>
                  <a:schemeClr val="tx1">
                    <a:tint val="75000"/>
                  </a:schemeClr>
                </a:solidFill>
              </a:defRPr>
            </a:lvl7pPr>
            <a:lvl8pPr marL="4989424" indent="0">
              <a:buNone/>
              <a:defRPr sz="2494">
                <a:solidFill>
                  <a:schemeClr val="tx1">
                    <a:tint val="75000"/>
                  </a:schemeClr>
                </a:solidFill>
              </a:defRPr>
            </a:lvl8pPr>
            <a:lvl9pPr marL="5702198" indent="0">
              <a:buNone/>
              <a:defRPr sz="2494">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E2701A29-D3F8-E041-970A-5989E69128E0}" type="datetimeFigureOut">
              <a:rPr lang="en-US" smtClean="0"/>
              <a:t>2/20/2025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651290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039455"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654171" y="2846200"/>
            <a:ext cx="6425724" cy="6783857"/>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E2701A29-D3F8-E041-970A-5989E69128E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153049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41425" y="569242"/>
            <a:ext cx="13040439" cy="2066590"/>
          </a:xfrm>
        </p:spPr>
        <p:txBody>
          <a:bodyPr/>
          <a:lstStyle/>
          <a:p>
            <a:r>
              <a:rPr lang="en-GB"/>
              <a:t>Click to edit Master title style</a:t>
            </a:r>
            <a:endParaRPr lang="en-US" dirty="0"/>
          </a:p>
        </p:txBody>
      </p:sp>
      <p:sp>
        <p:nvSpPr>
          <p:cNvPr id="3" name="Text Placeholder 2"/>
          <p:cNvSpPr>
            <a:spLocks noGrp="1"/>
          </p:cNvSpPr>
          <p:nvPr>
            <p:ph type="body" idx="1"/>
          </p:nvPr>
        </p:nvSpPr>
        <p:spPr>
          <a:xfrm>
            <a:off x="1041426" y="2620980"/>
            <a:ext cx="63961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4" name="Content Placeholder 3"/>
          <p:cNvSpPr>
            <a:spLocks noGrp="1"/>
          </p:cNvSpPr>
          <p:nvPr>
            <p:ph sz="half" idx="2"/>
          </p:nvPr>
        </p:nvSpPr>
        <p:spPr>
          <a:xfrm>
            <a:off x="1041426" y="3905482"/>
            <a:ext cx="63961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654172" y="2620980"/>
            <a:ext cx="6427693" cy="1284502"/>
          </a:xfrm>
        </p:spPr>
        <p:txBody>
          <a:bodyPr anchor="b"/>
          <a:lstStyle>
            <a:lvl1pPr marL="0" indent="0">
              <a:buNone/>
              <a:defRPr sz="3742" b="1"/>
            </a:lvl1pPr>
            <a:lvl2pPr marL="712775" indent="0">
              <a:buNone/>
              <a:defRPr sz="3118" b="1"/>
            </a:lvl2pPr>
            <a:lvl3pPr marL="1425550" indent="0">
              <a:buNone/>
              <a:defRPr sz="2806" b="1"/>
            </a:lvl3pPr>
            <a:lvl4pPr marL="2138324" indent="0">
              <a:buNone/>
              <a:defRPr sz="2494" b="1"/>
            </a:lvl4pPr>
            <a:lvl5pPr marL="2851099" indent="0">
              <a:buNone/>
              <a:defRPr sz="2494" b="1"/>
            </a:lvl5pPr>
            <a:lvl6pPr marL="3563874" indent="0">
              <a:buNone/>
              <a:defRPr sz="2494" b="1"/>
            </a:lvl6pPr>
            <a:lvl7pPr marL="4276649" indent="0">
              <a:buNone/>
              <a:defRPr sz="2494" b="1"/>
            </a:lvl7pPr>
            <a:lvl8pPr marL="4989424" indent="0">
              <a:buNone/>
              <a:defRPr sz="2494" b="1"/>
            </a:lvl8pPr>
            <a:lvl9pPr marL="5702198" indent="0">
              <a:buNone/>
              <a:defRPr sz="2494" b="1"/>
            </a:lvl9pPr>
          </a:lstStyle>
          <a:p>
            <a:pPr lvl="0"/>
            <a:r>
              <a:rPr lang="en-GB"/>
              <a:t>Click to edit Master text styles</a:t>
            </a:r>
          </a:p>
        </p:txBody>
      </p:sp>
      <p:sp>
        <p:nvSpPr>
          <p:cNvPr id="6" name="Content Placeholder 5"/>
          <p:cNvSpPr>
            <a:spLocks noGrp="1"/>
          </p:cNvSpPr>
          <p:nvPr>
            <p:ph sz="quarter" idx="4"/>
          </p:nvPr>
        </p:nvSpPr>
        <p:spPr>
          <a:xfrm>
            <a:off x="7654172" y="3905482"/>
            <a:ext cx="6427693" cy="57443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E2701A29-D3F8-E041-970A-5989E69128E0}" type="datetimeFigureOut">
              <a:rPr lang="en-US" smtClean="0"/>
              <a:t>2/20/2025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858540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E2701A29-D3F8-E041-970A-5989E69128E0}" type="datetimeFigureOut">
              <a:rPr lang="en-US" smtClean="0"/>
              <a:t>2/20/2025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64253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701A29-D3F8-E041-970A-5989E69128E0}" type="datetimeFigureOut">
              <a:rPr lang="en-US" smtClean="0"/>
              <a:t>2/20/2025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32558754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Content Placeholder 2"/>
          <p:cNvSpPr>
            <a:spLocks noGrp="1"/>
          </p:cNvSpPr>
          <p:nvPr>
            <p:ph idx="1"/>
          </p:nvPr>
        </p:nvSpPr>
        <p:spPr>
          <a:xfrm>
            <a:off x="6427693" y="1539425"/>
            <a:ext cx="7654171" cy="7598117"/>
          </a:xfrm>
        </p:spPr>
        <p:txBody>
          <a:bodyPr/>
          <a:lstStyle>
            <a:lvl1pPr>
              <a:defRPr sz="4989"/>
            </a:lvl1pPr>
            <a:lvl2pPr>
              <a:defRPr sz="4365"/>
            </a:lvl2pPr>
            <a:lvl3pPr>
              <a:defRPr sz="3742"/>
            </a:lvl3pPr>
            <a:lvl4pPr>
              <a:defRPr sz="3118"/>
            </a:lvl4pPr>
            <a:lvl5pPr>
              <a:defRPr sz="3118"/>
            </a:lvl5pPr>
            <a:lvl6pPr>
              <a:defRPr sz="3118"/>
            </a:lvl6pPr>
            <a:lvl7pPr>
              <a:defRPr sz="3118"/>
            </a:lvl7pPr>
            <a:lvl8pPr>
              <a:defRPr sz="3118"/>
            </a:lvl8pPr>
            <a:lvl9pPr>
              <a:defRPr sz="3118"/>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18742244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41425" y="712788"/>
            <a:ext cx="4876384" cy="2494756"/>
          </a:xfrm>
        </p:spPr>
        <p:txBody>
          <a:bodyPr anchor="b"/>
          <a:lstStyle>
            <a:lvl1pPr>
              <a:defRPr sz="4989"/>
            </a:lvl1pPr>
          </a:lstStyle>
          <a:p>
            <a:r>
              <a:rPr lang="en-GB"/>
              <a:t>Click to edit Master title style</a:t>
            </a:r>
            <a:endParaRPr lang="en-US" dirty="0"/>
          </a:p>
        </p:txBody>
      </p:sp>
      <p:sp>
        <p:nvSpPr>
          <p:cNvPr id="3" name="Picture Placeholder 2"/>
          <p:cNvSpPr>
            <a:spLocks noGrp="1" noChangeAspect="1"/>
          </p:cNvSpPr>
          <p:nvPr>
            <p:ph type="pic" idx="1"/>
          </p:nvPr>
        </p:nvSpPr>
        <p:spPr>
          <a:xfrm>
            <a:off x="6427693" y="1539425"/>
            <a:ext cx="7654171" cy="7598117"/>
          </a:xfrm>
        </p:spPr>
        <p:txBody>
          <a:bodyPr anchor="t"/>
          <a:lstStyle>
            <a:lvl1pPr marL="0" indent="0">
              <a:buNone/>
              <a:defRPr sz="4989"/>
            </a:lvl1pPr>
            <a:lvl2pPr marL="712775" indent="0">
              <a:buNone/>
              <a:defRPr sz="4365"/>
            </a:lvl2pPr>
            <a:lvl3pPr marL="1425550" indent="0">
              <a:buNone/>
              <a:defRPr sz="3742"/>
            </a:lvl3pPr>
            <a:lvl4pPr marL="2138324" indent="0">
              <a:buNone/>
              <a:defRPr sz="3118"/>
            </a:lvl4pPr>
            <a:lvl5pPr marL="2851099" indent="0">
              <a:buNone/>
              <a:defRPr sz="3118"/>
            </a:lvl5pPr>
            <a:lvl6pPr marL="3563874" indent="0">
              <a:buNone/>
              <a:defRPr sz="3118"/>
            </a:lvl6pPr>
            <a:lvl7pPr marL="4276649" indent="0">
              <a:buNone/>
              <a:defRPr sz="3118"/>
            </a:lvl7pPr>
            <a:lvl8pPr marL="4989424" indent="0">
              <a:buNone/>
              <a:defRPr sz="3118"/>
            </a:lvl8pPr>
            <a:lvl9pPr marL="5702198" indent="0">
              <a:buNone/>
              <a:defRPr sz="3118"/>
            </a:lvl9pPr>
          </a:lstStyle>
          <a:p>
            <a:r>
              <a:rPr lang="en-GB"/>
              <a:t>Click icon to add picture</a:t>
            </a:r>
            <a:endParaRPr lang="en-US" dirty="0"/>
          </a:p>
        </p:txBody>
      </p:sp>
      <p:sp>
        <p:nvSpPr>
          <p:cNvPr id="4" name="Text Placeholder 3"/>
          <p:cNvSpPr>
            <a:spLocks noGrp="1"/>
          </p:cNvSpPr>
          <p:nvPr>
            <p:ph type="body" sz="half" idx="2"/>
          </p:nvPr>
        </p:nvSpPr>
        <p:spPr>
          <a:xfrm>
            <a:off x="1041425" y="3207544"/>
            <a:ext cx="4876384" cy="5942372"/>
          </a:xfrm>
        </p:spPr>
        <p:txBody>
          <a:bodyPr/>
          <a:lstStyle>
            <a:lvl1pPr marL="0" indent="0">
              <a:buNone/>
              <a:defRPr sz="2494"/>
            </a:lvl1pPr>
            <a:lvl2pPr marL="712775" indent="0">
              <a:buNone/>
              <a:defRPr sz="2183"/>
            </a:lvl2pPr>
            <a:lvl3pPr marL="1425550" indent="0">
              <a:buNone/>
              <a:defRPr sz="1871"/>
            </a:lvl3pPr>
            <a:lvl4pPr marL="2138324" indent="0">
              <a:buNone/>
              <a:defRPr sz="1559"/>
            </a:lvl4pPr>
            <a:lvl5pPr marL="2851099" indent="0">
              <a:buNone/>
              <a:defRPr sz="1559"/>
            </a:lvl5pPr>
            <a:lvl6pPr marL="3563874" indent="0">
              <a:buNone/>
              <a:defRPr sz="1559"/>
            </a:lvl6pPr>
            <a:lvl7pPr marL="4276649" indent="0">
              <a:buNone/>
              <a:defRPr sz="1559"/>
            </a:lvl7pPr>
            <a:lvl8pPr marL="4989424" indent="0">
              <a:buNone/>
              <a:defRPr sz="1559"/>
            </a:lvl8pPr>
            <a:lvl9pPr marL="5702198" indent="0">
              <a:buNone/>
              <a:defRPr sz="1559"/>
            </a:lvl9pPr>
          </a:lstStyle>
          <a:p>
            <a:pPr lvl="0"/>
            <a:r>
              <a:rPr lang="en-GB"/>
              <a:t>Click to edit Master text styles</a:t>
            </a:r>
          </a:p>
        </p:txBody>
      </p:sp>
      <p:sp>
        <p:nvSpPr>
          <p:cNvPr id="5" name="Date Placeholder 4"/>
          <p:cNvSpPr>
            <a:spLocks noGrp="1"/>
          </p:cNvSpPr>
          <p:nvPr>
            <p:ph type="dt" sz="half" idx="10"/>
          </p:nvPr>
        </p:nvSpPr>
        <p:spPr/>
        <p:txBody>
          <a:bodyPr/>
          <a:lstStyle/>
          <a:p>
            <a:fld id="{E2701A29-D3F8-E041-970A-5989E69128E0}" type="datetimeFigureOut">
              <a:rPr lang="en-US" smtClean="0"/>
              <a:t>2/20/2025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A630AFC-AC19-1346-832F-CC2FF9CB1B69}" type="slidenum">
              <a:rPr lang="en-US" smtClean="0"/>
              <a:t>‹#›</a:t>
            </a:fld>
            <a:endParaRPr lang="en-US"/>
          </a:p>
        </p:txBody>
      </p:sp>
    </p:spTree>
    <p:extLst>
      <p:ext uri="{BB962C8B-B14F-4D97-AF65-F5344CB8AC3E}">
        <p14:creationId xmlns:p14="http://schemas.microsoft.com/office/powerpoint/2010/main" val="922172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39456" y="569242"/>
            <a:ext cx="13040439" cy="2066590"/>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1039456" y="2846200"/>
            <a:ext cx="13040439" cy="6783857"/>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9455" y="9909729"/>
            <a:ext cx="3401854" cy="569240"/>
          </a:xfrm>
          <a:prstGeom prst="rect">
            <a:avLst/>
          </a:prstGeom>
        </p:spPr>
        <p:txBody>
          <a:bodyPr vert="horz" lIns="91440" tIns="45720" rIns="91440" bIns="45720" rtlCol="0" anchor="ctr"/>
          <a:lstStyle>
            <a:lvl1pPr algn="l">
              <a:defRPr sz="1871">
                <a:solidFill>
                  <a:schemeClr val="tx1">
                    <a:tint val="75000"/>
                  </a:schemeClr>
                </a:solidFill>
              </a:defRPr>
            </a:lvl1pPr>
          </a:lstStyle>
          <a:p>
            <a:fld id="{E2701A29-D3F8-E041-970A-5989E69128E0}" type="datetimeFigureOut">
              <a:rPr lang="en-US" smtClean="0"/>
              <a:t>2/20/2025</a:t>
            </a:fld>
            <a:endParaRPr lang="en-US"/>
          </a:p>
        </p:txBody>
      </p:sp>
      <p:sp>
        <p:nvSpPr>
          <p:cNvPr id="5" name="Footer Placeholder 4"/>
          <p:cNvSpPr>
            <a:spLocks noGrp="1"/>
          </p:cNvSpPr>
          <p:nvPr>
            <p:ph type="ftr" sz="quarter" idx="3"/>
          </p:nvPr>
        </p:nvSpPr>
        <p:spPr>
          <a:xfrm>
            <a:off x="5008285" y="9909729"/>
            <a:ext cx="5102781" cy="569240"/>
          </a:xfrm>
          <a:prstGeom prst="rect">
            <a:avLst/>
          </a:prstGeom>
        </p:spPr>
        <p:txBody>
          <a:bodyPr vert="horz" lIns="91440" tIns="45720" rIns="91440" bIns="45720" rtlCol="0" anchor="ctr"/>
          <a:lstStyle>
            <a:lvl1pPr algn="ctr">
              <a:defRPr sz="1871">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678041" y="9909729"/>
            <a:ext cx="3401854" cy="569240"/>
          </a:xfrm>
          <a:prstGeom prst="rect">
            <a:avLst/>
          </a:prstGeom>
        </p:spPr>
        <p:txBody>
          <a:bodyPr vert="horz" lIns="91440" tIns="45720" rIns="91440" bIns="45720" rtlCol="0" anchor="ctr"/>
          <a:lstStyle>
            <a:lvl1pPr algn="r">
              <a:defRPr sz="1871">
                <a:solidFill>
                  <a:schemeClr val="tx1">
                    <a:tint val="75000"/>
                  </a:schemeClr>
                </a:solidFill>
              </a:defRPr>
            </a:lvl1pPr>
          </a:lstStyle>
          <a:p>
            <a:fld id="{BA630AFC-AC19-1346-832F-CC2FF9CB1B69}" type="slidenum">
              <a:rPr lang="en-US" smtClean="0"/>
              <a:t>‹#›</a:t>
            </a:fld>
            <a:endParaRPr lang="en-US"/>
          </a:p>
        </p:txBody>
      </p:sp>
    </p:spTree>
    <p:extLst>
      <p:ext uri="{BB962C8B-B14F-4D97-AF65-F5344CB8AC3E}">
        <p14:creationId xmlns:p14="http://schemas.microsoft.com/office/powerpoint/2010/main" val="10280004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425550" rtl="0" eaLnBrk="1" latinLnBrk="0" hangingPunct="1">
        <a:lnSpc>
          <a:spcPct val="90000"/>
        </a:lnSpc>
        <a:spcBef>
          <a:spcPct val="0"/>
        </a:spcBef>
        <a:buNone/>
        <a:defRPr sz="6860" kern="1200">
          <a:solidFill>
            <a:schemeClr val="tx1"/>
          </a:solidFill>
          <a:latin typeface="+mj-lt"/>
          <a:ea typeface="+mj-ea"/>
          <a:cs typeface="+mj-cs"/>
        </a:defRPr>
      </a:lvl1pPr>
    </p:titleStyle>
    <p:bodyStyle>
      <a:lvl1pPr marL="356387" indent="-356387" algn="l" defTabSz="1425550" rtl="0" eaLnBrk="1" latinLnBrk="0" hangingPunct="1">
        <a:lnSpc>
          <a:spcPct val="90000"/>
        </a:lnSpc>
        <a:spcBef>
          <a:spcPts val="1559"/>
        </a:spcBef>
        <a:buFont typeface="Arial" panose="020B0604020202020204" pitchFamily="34" charset="0"/>
        <a:buChar char="•"/>
        <a:defRPr sz="4365" kern="1200">
          <a:solidFill>
            <a:schemeClr val="tx1"/>
          </a:solidFill>
          <a:latin typeface="+mn-lt"/>
          <a:ea typeface="+mn-ea"/>
          <a:cs typeface="+mn-cs"/>
        </a:defRPr>
      </a:lvl1pPr>
      <a:lvl2pPr marL="1069162" indent="-356387" algn="l" defTabSz="1425550" rtl="0" eaLnBrk="1" latinLnBrk="0" hangingPunct="1">
        <a:lnSpc>
          <a:spcPct val="90000"/>
        </a:lnSpc>
        <a:spcBef>
          <a:spcPts val="780"/>
        </a:spcBef>
        <a:buFont typeface="Arial" panose="020B0604020202020204" pitchFamily="34" charset="0"/>
        <a:buChar char="•"/>
        <a:defRPr sz="3742" kern="1200">
          <a:solidFill>
            <a:schemeClr val="tx1"/>
          </a:solidFill>
          <a:latin typeface="+mn-lt"/>
          <a:ea typeface="+mn-ea"/>
          <a:cs typeface="+mn-cs"/>
        </a:defRPr>
      </a:lvl2pPr>
      <a:lvl3pPr marL="1781937" indent="-356387" algn="l" defTabSz="1425550" rtl="0" eaLnBrk="1" latinLnBrk="0" hangingPunct="1">
        <a:lnSpc>
          <a:spcPct val="90000"/>
        </a:lnSpc>
        <a:spcBef>
          <a:spcPts val="780"/>
        </a:spcBef>
        <a:buFont typeface="Arial" panose="020B0604020202020204" pitchFamily="34" charset="0"/>
        <a:buChar char="•"/>
        <a:defRPr sz="3118" kern="1200">
          <a:solidFill>
            <a:schemeClr val="tx1"/>
          </a:solidFill>
          <a:latin typeface="+mn-lt"/>
          <a:ea typeface="+mn-ea"/>
          <a:cs typeface="+mn-cs"/>
        </a:defRPr>
      </a:lvl3pPr>
      <a:lvl4pPr marL="2494712"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4pPr>
      <a:lvl5pPr marL="3207487"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5pPr>
      <a:lvl6pPr marL="392026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6pPr>
      <a:lvl7pPr marL="463303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7pPr>
      <a:lvl8pPr marL="5345811"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8pPr>
      <a:lvl9pPr marL="6058586" indent="-356387" algn="l" defTabSz="1425550" rtl="0" eaLnBrk="1" latinLnBrk="0" hangingPunct="1">
        <a:lnSpc>
          <a:spcPct val="90000"/>
        </a:lnSpc>
        <a:spcBef>
          <a:spcPts val="780"/>
        </a:spcBef>
        <a:buFont typeface="Arial" panose="020B0604020202020204" pitchFamily="34" charset="0"/>
        <a:buChar char="•"/>
        <a:defRPr sz="2806" kern="1200">
          <a:solidFill>
            <a:schemeClr val="tx1"/>
          </a:solidFill>
          <a:latin typeface="+mn-lt"/>
          <a:ea typeface="+mn-ea"/>
          <a:cs typeface="+mn-cs"/>
        </a:defRPr>
      </a:lvl9pPr>
    </p:bodyStyle>
    <p:otherStyle>
      <a:defPPr>
        <a:defRPr lang="en-US"/>
      </a:defPPr>
      <a:lvl1pPr marL="0" algn="l" defTabSz="1425550" rtl="0" eaLnBrk="1" latinLnBrk="0" hangingPunct="1">
        <a:defRPr sz="2806" kern="1200">
          <a:solidFill>
            <a:schemeClr val="tx1"/>
          </a:solidFill>
          <a:latin typeface="+mn-lt"/>
          <a:ea typeface="+mn-ea"/>
          <a:cs typeface="+mn-cs"/>
        </a:defRPr>
      </a:lvl1pPr>
      <a:lvl2pPr marL="712775" algn="l" defTabSz="1425550" rtl="0" eaLnBrk="1" latinLnBrk="0" hangingPunct="1">
        <a:defRPr sz="2806" kern="1200">
          <a:solidFill>
            <a:schemeClr val="tx1"/>
          </a:solidFill>
          <a:latin typeface="+mn-lt"/>
          <a:ea typeface="+mn-ea"/>
          <a:cs typeface="+mn-cs"/>
        </a:defRPr>
      </a:lvl2pPr>
      <a:lvl3pPr marL="1425550" algn="l" defTabSz="1425550" rtl="0" eaLnBrk="1" latinLnBrk="0" hangingPunct="1">
        <a:defRPr sz="2806" kern="1200">
          <a:solidFill>
            <a:schemeClr val="tx1"/>
          </a:solidFill>
          <a:latin typeface="+mn-lt"/>
          <a:ea typeface="+mn-ea"/>
          <a:cs typeface="+mn-cs"/>
        </a:defRPr>
      </a:lvl3pPr>
      <a:lvl4pPr marL="2138324" algn="l" defTabSz="1425550" rtl="0" eaLnBrk="1" latinLnBrk="0" hangingPunct="1">
        <a:defRPr sz="2806" kern="1200">
          <a:solidFill>
            <a:schemeClr val="tx1"/>
          </a:solidFill>
          <a:latin typeface="+mn-lt"/>
          <a:ea typeface="+mn-ea"/>
          <a:cs typeface="+mn-cs"/>
        </a:defRPr>
      </a:lvl4pPr>
      <a:lvl5pPr marL="2851099" algn="l" defTabSz="1425550" rtl="0" eaLnBrk="1" latinLnBrk="0" hangingPunct="1">
        <a:defRPr sz="2806" kern="1200">
          <a:solidFill>
            <a:schemeClr val="tx1"/>
          </a:solidFill>
          <a:latin typeface="+mn-lt"/>
          <a:ea typeface="+mn-ea"/>
          <a:cs typeface="+mn-cs"/>
        </a:defRPr>
      </a:lvl5pPr>
      <a:lvl6pPr marL="3563874" algn="l" defTabSz="1425550" rtl="0" eaLnBrk="1" latinLnBrk="0" hangingPunct="1">
        <a:defRPr sz="2806" kern="1200">
          <a:solidFill>
            <a:schemeClr val="tx1"/>
          </a:solidFill>
          <a:latin typeface="+mn-lt"/>
          <a:ea typeface="+mn-ea"/>
          <a:cs typeface="+mn-cs"/>
        </a:defRPr>
      </a:lvl6pPr>
      <a:lvl7pPr marL="4276649" algn="l" defTabSz="1425550" rtl="0" eaLnBrk="1" latinLnBrk="0" hangingPunct="1">
        <a:defRPr sz="2806" kern="1200">
          <a:solidFill>
            <a:schemeClr val="tx1"/>
          </a:solidFill>
          <a:latin typeface="+mn-lt"/>
          <a:ea typeface="+mn-ea"/>
          <a:cs typeface="+mn-cs"/>
        </a:defRPr>
      </a:lvl7pPr>
      <a:lvl8pPr marL="4989424" algn="l" defTabSz="1425550" rtl="0" eaLnBrk="1" latinLnBrk="0" hangingPunct="1">
        <a:defRPr sz="2806" kern="1200">
          <a:solidFill>
            <a:schemeClr val="tx1"/>
          </a:solidFill>
          <a:latin typeface="+mn-lt"/>
          <a:ea typeface="+mn-ea"/>
          <a:cs typeface="+mn-cs"/>
        </a:defRPr>
      </a:lvl8pPr>
      <a:lvl9pPr marL="5702198" algn="l" defTabSz="1425550" rtl="0" eaLnBrk="1" latinLnBrk="0" hangingPunct="1">
        <a:defRPr sz="280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11" Type="http://schemas.openxmlformats.org/officeDocument/2006/relationships/image" Target="../media/image10.jpg"/><Relationship Id="rId5" Type="http://schemas.openxmlformats.org/officeDocument/2006/relationships/image" Target="../media/image4.jpg"/><Relationship Id="rId10" Type="http://schemas.openxmlformats.org/officeDocument/2006/relationships/image" Target="../media/image9.jpg"/><Relationship Id="rId4" Type="http://schemas.openxmlformats.org/officeDocument/2006/relationships/image" Target="../media/image3.jpg"/><Relationship Id="rId9" Type="http://schemas.openxmlformats.org/officeDocument/2006/relationships/image" Target="../media/image8.jpg"/></Relationships>
</file>

<file path=ppt/slides/_rels/slide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Shape, rectangle&#10;&#10;Description automatically generated">
            <a:extLst>
              <a:ext uri="{FF2B5EF4-FFF2-40B4-BE49-F238E27FC236}">
                <a16:creationId xmlns:a16="http://schemas.microsoft.com/office/drawing/2014/main" id="{4B1E7273-DB54-78AB-B7F4-503D942EA53B}"/>
              </a:ext>
            </a:extLst>
          </p:cNvPr>
          <p:cNvPicPr>
            <a:picLocks noChangeAspect="1"/>
          </p:cNvPicPr>
          <p:nvPr/>
        </p:nvPicPr>
        <p:blipFill>
          <a:blip r:embed="rId2">
            <a:alphaModFix/>
          </a:blip>
          <a:stretch>
            <a:fillRect/>
          </a:stretch>
        </p:blipFill>
        <p:spPr>
          <a:xfrm>
            <a:off x="7751591" y="417122"/>
            <a:ext cx="7176652" cy="8748922"/>
          </a:xfrm>
          <a:prstGeom prst="rect">
            <a:avLst/>
          </a:prstGeom>
        </p:spPr>
      </p:pic>
      <p:sp>
        <p:nvSpPr>
          <p:cNvPr id="17" name="Text Box 23">
            <a:extLst>
              <a:ext uri="{FF2B5EF4-FFF2-40B4-BE49-F238E27FC236}">
                <a16:creationId xmlns:a16="http://schemas.microsoft.com/office/drawing/2014/main" id="{1E14AAD1-56FE-6AFF-ED06-45802F91C36B}"/>
              </a:ext>
            </a:extLst>
          </p:cNvPr>
          <p:cNvSpPr txBox="1">
            <a:spLocks noChangeArrowheads="1"/>
          </p:cNvSpPr>
          <p:nvPr/>
        </p:nvSpPr>
        <p:spPr bwMode="auto">
          <a:xfrm>
            <a:off x="8230915" y="7098392"/>
            <a:ext cx="6120130" cy="2176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ctr">
              <a:lnSpc>
                <a:spcPct val="107000"/>
              </a:lnSpc>
              <a:spcAft>
                <a:spcPts val="800"/>
              </a:spcAft>
            </a:pPr>
            <a:r>
              <a:rPr lang="en-GB" sz="1400" b="1" kern="100" dirty="0">
                <a:solidFill>
                  <a:srgbClr val="0070C0"/>
                </a:solidFill>
                <a:effectLst/>
                <a:latin typeface="Helvetica" panose="020B0604020202020204"/>
                <a:ea typeface="Aptos" panose="020B0004020202020204" pitchFamily="34" charset="0"/>
                <a:cs typeface="Helvetica" panose="020B0604020202020204"/>
              </a:rPr>
              <a:t>A 1930’s Style Semi Detached House Enjoying An Excellent Cul-De-Sac Location Close To The Town Centre And Amenities With A Good Size Rear Garden And Parking Area</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 </a:t>
            </a:r>
          </a:p>
          <a:p>
            <a:pPr algn="ctr">
              <a:lnSpc>
                <a:spcPct val="107000"/>
              </a:lnSpc>
              <a:spcAft>
                <a:spcPts val="800"/>
              </a:spcAft>
            </a:pPr>
            <a:r>
              <a:rPr lang="en-GB" sz="1400" kern="100" dirty="0">
                <a:effectLst/>
                <a:latin typeface="Helvetica" panose="020B0604020202020204"/>
                <a:ea typeface="Aptos" panose="020B0004020202020204" pitchFamily="34" charset="0"/>
                <a:cs typeface="Helvetica" panose="020B0604020202020204"/>
              </a:rPr>
              <a:t>Reception Hall * Lounge * Separate Dining Room * Kitchen * Three Bedrooms * Bathroom/</a:t>
            </a:r>
            <a:r>
              <a:rPr lang="en-GB" sz="1400" kern="100" dirty="0" err="1">
                <a:effectLst/>
                <a:latin typeface="Helvetica" panose="020B0604020202020204"/>
                <a:ea typeface="Aptos" panose="020B0004020202020204" pitchFamily="34" charset="0"/>
                <a:cs typeface="Helvetica" panose="020B0604020202020204"/>
              </a:rPr>
              <a:t>Wc</a:t>
            </a:r>
            <a:r>
              <a:rPr lang="en-GB" sz="1400" kern="100" dirty="0">
                <a:effectLst/>
                <a:latin typeface="Helvetica" panose="020B0604020202020204"/>
                <a:ea typeface="Aptos" panose="020B0004020202020204" pitchFamily="34" charset="0"/>
                <a:cs typeface="Helvetica" panose="020B0604020202020204"/>
              </a:rPr>
              <a:t> * Gas Central Heating * Double Glazing * Super Family Home Close To The Town Centre</a:t>
            </a:r>
          </a:p>
          <a:p>
            <a:pPr algn="ctr">
              <a:lnSpc>
                <a:spcPct val="107000"/>
              </a:lnSpc>
              <a:spcAft>
                <a:spcPts val="800"/>
              </a:spcAft>
            </a:pPr>
            <a:endParaRPr lang="en-GB" sz="1400" kern="100" dirty="0">
              <a:effectLst/>
              <a:latin typeface="Helvetica" panose="020B0604020202020204"/>
              <a:ea typeface="Aptos" panose="020B0004020202020204" pitchFamily="34" charset="0"/>
              <a:cs typeface="Helvetica" panose="020B0604020202020204"/>
            </a:endParaRPr>
          </a:p>
        </p:txBody>
      </p:sp>
      <p:sp>
        <p:nvSpPr>
          <p:cNvPr id="20" name="Text Box 24">
            <a:extLst>
              <a:ext uri="{FF2B5EF4-FFF2-40B4-BE49-F238E27FC236}">
                <a16:creationId xmlns:a16="http://schemas.microsoft.com/office/drawing/2014/main" id="{091C62D5-6A48-5D3C-30F0-C9E302EBA621}"/>
              </a:ext>
            </a:extLst>
          </p:cNvPr>
          <p:cNvSpPr txBox="1">
            <a:spLocks noChangeArrowheads="1"/>
          </p:cNvSpPr>
          <p:nvPr/>
        </p:nvSpPr>
        <p:spPr bwMode="auto">
          <a:xfrm>
            <a:off x="12570920" y="1751903"/>
            <a:ext cx="1925181" cy="8355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GUIDE PRICE</a:t>
            </a:r>
            <a:r>
              <a:rPr lang="en-GB" sz="1200" dirty="0">
                <a:solidFill>
                  <a:srgbClr val="0048FF"/>
                </a:solidFill>
                <a:effectLst/>
                <a:latin typeface="HelveticaNeueLT-Roman"/>
                <a:ea typeface="Times New Roman" panose="02020603050405020304" pitchFamily="18" charset="0"/>
                <a:cs typeface="HelveticaNeueLT-Roman"/>
              </a:rPr>
              <a:t> </a:t>
            </a:r>
            <a:r>
              <a:rPr lang="en-GB" sz="1900" dirty="0">
                <a:solidFill>
                  <a:srgbClr val="000000"/>
                </a:solidFill>
                <a:effectLst/>
                <a:latin typeface="HelveticaNeueLT-Roman"/>
                <a:ea typeface="Times New Roman" panose="02020603050405020304" pitchFamily="18" charset="0"/>
                <a:cs typeface="HelveticaNeueLT-Roman"/>
              </a:rPr>
              <a:t>£325</a:t>
            </a:r>
            <a:r>
              <a:rPr lang="en-GB" sz="1900" dirty="0">
                <a:solidFill>
                  <a:srgbClr val="000000"/>
                </a:solidFill>
                <a:latin typeface="HelveticaNeueLT-Roman"/>
                <a:ea typeface="Times New Roman" panose="02020603050405020304" pitchFamily="18" charset="0"/>
                <a:cs typeface="HelveticaNeueLT-Roman"/>
              </a:rPr>
              <a:t>,000</a:t>
            </a:r>
            <a:endParaRPr lang="en-GB" sz="1200" dirty="0">
              <a:effectLst/>
              <a:latin typeface="Times New Roman" panose="02020603050405020304" pitchFamily="18" charset="0"/>
              <a:ea typeface="Times New Roman" panose="02020603050405020304" pitchFamily="18" charset="0"/>
            </a:endParaRPr>
          </a:p>
          <a:p>
            <a:pPr>
              <a:lnSpc>
                <a:spcPct val="120000"/>
              </a:lnSpc>
              <a:tabLst>
                <a:tab pos="685800" algn="l"/>
              </a:tabLst>
            </a:pPr>
            <a:r>
              <a:rPr lang="en-GB" sz="1200" dirty="0">
                <a:solidFill>
                  <a:srgbClr val="0057A8"/>
                </a:solidFill>
                <a:effectLst/>
                <a:latin typeface="HelveticaNeueLT-Roman"/>
                <a:ea typeface="Times New Roman" panose="02020603050405020304" pitchFamily="18" charset="0"/>
                <a:cs typeface="HelveticaNeueLT-Roman"/>
              </a:rPr>
              <a:t>TENURE </a:t>
            </a:r>
            <a:r>
              <a:rPr lang="en-GB" sz="1200" dirty="0">
                <a:solidFill>
                  <a:srgbClr val="0048FF"/>
                </a:solidFill>
                <a:effectLst/>
                <a:latin typeface="HelveticaNeueLT-Roman"/>
                <a:ea typeface="Times New Roman" panose="02020603050405020304" pitchFamily="18" charset="0"/>
                <a:cs typeface="HelveticaNeueLT-Roman"/>
              </a:rPr>
              <a:t>	</a:t>
            </a:r>
            <a:r>
              <a:rPr lang="en-GB" sz="1200" dirty="0">
                <a:effectLst/>
                <a:latin typeface="HelveticaNeueLT-Roman"/>
                <a:ea typeface="Times New Roman" panose="02020603050405020304" pitchFamily="18" charset="0"/>
                <a:cs typeface="HelveticaNeueLT-Roman"/>
              </a:rPr>
              <a:t>Freehold</a:t>
            </a:r>
            <a:endParaRPr lang="en-GB" sz="1200" dirty="0">
              <a:effectLst/>
              <a:latin typeface="Times New Roman" panose="02020603050405020304" pitchFamily="18" charset="0"/>
              <a:ea typeface="Times New Roman" panose="02020603050405020304" pitchFamily="18" charset="0"/>
            </a:endParaRPr>
          </a:p>
          <a:p>
            <a:r>
              <a:rPr lang="en-GB" sz="1200" dirty="0">
                <a:effectLst/>
                <a:latin typeface="Times New Roman" panose="02020603050405020304" pitchFamily="18" charset="0"/>
                <a:ea typeface="Times New Roman" panose="02020603050405020304" pitchFamily="18" charset="0"/>
              </a:rPr>
              <a:t> </a:t>
            </a:r>
          </a:p>
        </p:txBody>
      </p:sp>
      <p:sp>
        <p:nvSpPr>
          <p:cNvPr id="21" name="Text Box 26">
            <a:extLst>
              <a:ext uri="{FF2B5EF4-FFF2-40B4-BE49-F238E27FC236}">
                <a16:creationId xmlns:a16="http://schemas.microsoft.com/office/drawing/2014/main" id="{6EF9207B-DFE2-5C64-D8E8-504DA677FC37}"/>
              </a:ext>
            </a:extLst>
          </p:cNvPr>
          <p:cNvSpPr txBox="1">
            <a:spLocks noChangeArrowheads="1"/>
          </p:cNvSpPr>
          <p:nvPr/>
        </p:nvSpPr>
        <p:spPr bwMode="auto">
          <a:xfrm>
            <a:off x="8230915" y="1804912"/>
            <a:ext cx="4063365" cy="6629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r>
              <a:rPr lang="en-GB" sz="1800" dirty="0">
                <a:solidFill>
                  <a:srgbClr val="FFFFFF"/>
                </a:solidFill>
                <a:effectLst/>
                <a:latin typeface="HelveticaNeueLT-Medium"/>
                <a:ea typeface="Times New Roman" panose="02020603050405020304" pitchFamily="18" charset="0"/>
              </a:rPr>
              <a:t> </a:t>
            </a:r>
            <a:r>
              <a:rPr lang="en-GB" dirty="0">
                <a:solidFill>
                  <a:srgbClr val="FFFFFF"/>
                </a:solidFill>
                <a:latin typeface="HelveticaNeueLT-Medium"/>
                <a:ea typeface="Times New Roman" panose="02020603050405020304" pitchFamily="18" charset="0"/>
              </a:rPr>
              <a:t>40 Madeira Villa</a:t>
            </a:r>
            <a:r>
              <a:rPr lang="en-GB" sz="1800" dirty="0">
                <a:solidFill>
                  <a:srgbClr val="FFFFFF"/>
                </a:solidFill>
                <a:effectLst/>
                <a:latin typeface="HelveticaNeueLT-Medium"/>
                <a:ea typeface="Times New Roman" panose="02020603050405020304" pitchFamily="18" charset="0"/>
              </a:rPr>
              <a:t>s, Exmouth, EX8 1QP</a:t>
            </a:r>
            <a:endParaRPr lang="en-GB" sz="1800" dirty="0">
              <a:effectLst/>
              <a:latin typeface="Times New Roman" panose="02020603050405020304" pitchFamily="18" charset="0"/>
              <a:ea typeface="Times New Roman" panose="02020603050405020304" pitchFamily="18" charset="0"/>
            </a:endParaRPr>
          </a:p>
        </p:txBody>
      </p:sp>
      <p:sp>
        <p:nvSpPr>
          <p:cNvPr id="22" name="Text Box 19">
            <a:extLst>
              <a:ext uri="{FF2B5EF4-FFF2-40B4-BE49-F238E27FC236}">
                <a16:creationId xmlns:a16="http://schemas.microsoft.com/office/drawing/2014/main" id="{B5E09519-8895-6BE0-CC84-333AE5155FA9}"/>
              </a:ext>
            </a:extLst>
          </p:cNvPr>
          <p:cNvSpPr txBox="1">
            <a:spLocks noChangeArrowheads="1"/>
          </p:cNvSpPr>
          <p:nvPr/>
        </p:nvSpPr>
        <p:spPr bwMode="auto">
          <a:xfrm>
            <a:off x="8230915" y="741447"/>
            <a:ext cx="648017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800" dirty="0" err="1">
                <a:solidFill>
                  <a:srgbClr val="333333"/>
                </a:solidFill>
                <a:effectLst/>
                <a:latin typeface="Helvetica" pitchFamily="2" charset="0"/>
                <a:ea typeface="Times New Roman" panose="02020603050405020304" pitchFamily="18" charset="0"/>
                <a:cs typeface="HelveticaNeueLTStd-Bd"/>
              </a:rPr>
              <a:t>www.</a:t>
            </a:r>
            <a:r>
              <a:rPr lang="en-GB" sz="1800" dirty="0" err="1">
                <a:solidFill>
                  <a:srgbClr val="333333"/>
                </a:solidFill>
                <a:effectLst/>
                <a:latin typeface="Helvetica" pitchFamily="2" charset="0"/>
                <a:ea typeface="Times New Roman" panose="02020603050405020304" pitchFamily="18" charset="0"/>
                <a:cs typeface="HelveticaNeueLTStd-Md"/>
              </a:rPr>
              <a:t>pennys.net</a:t>
            </a:r>
            <a:endParaRPr lang="en-GB" sz="1200" dirty="0">
              <a:effectLst/>
              <a:latin typeface="Times New Roman" panose="02020603050405020304" pitchFamily="18" charset="0"/>
              <a:ea typeface="Times New Roman" panose="02020603050405020304" pitchFamily="18" charset="0"/>
            </a:endParaRPr>
          </a:p>
        </p:txBody>
      </p:sp>
      <p:cxnSp>
        <p:nvCxnSpPr>
          <p:cNvPr id="23" name="Straight Connector 22">
            <a:extLst>
              <a:ext uri="{FF2B5EF4-FFF2-40B4-BE49-F238E27FC236}">
                <a16:creationId xmlns:a16="http://schemas.microsoft.com/office/drawing/2014/main" id="{CFCBF282-AD09-E914-C52C-EB3FBC53349C}"/>
              </a:ext>
            </a:extLst>
          </p:cNvPr>
          <p:cNvCxnSpPr/>
          <p:nvPr/>
        </p:nvCxnSpPr>
        <p:spPr>
          <a:xfrm>
            <a:off x="7751591" y="9682947"/>
            <a:ext cx="7078779" cy="0"/>
          </a:xfrm>
          <a:prstGeom prst="line">
            <a:avLst/>
          </a:prstGeom>
          <a:ln w="28575">
            <a:solidFill>
              <a:srgbClr val="0057A7"/>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36F1A157-92E8-A84F-7708-EA363B8D6491}"/>
              </a:ext>
            </a:extLst>
          </p:cNvPr>
          <p:cNvSpPr>
            <a:spLocks noChangeArrowheads="1"/>
          </p:cNvSpPr>
          <p:nvPr/>
        </p:nvSpPr>
        <p:spPr bwMode="auto">
          <a:xfrm>
            <a:off x="408260" y="359887"/>
            <a:ext cx="6840220" cy="9972040"/>
          </a:xfrm>
          <a:prstGeom prst="rect">
            <a:avLst/>
          </a:prstGeom>
          <a:noFill/>
          <a:ln w="44450">
            <a:solidFill>
              <a:srgbClr val="0057A8"/>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27" name="Text Box 22">
            <a:extLst>
              <a:ext uri="{FF2B5EF4-FFF2-40B4-BE49-F238E27FC236}">
                <a16:creationId xmlns:a16="http://schemas.microsoft.com/office/drawing/2014/main" id="{24A89932-7C65-608A-E3EC-D32690BE7309}"/>
              </a:ext>
            </a:extLst>
          </p:cNvPr>
          <p:cNvSpPr txBox="1">
            <a:spLocks noChangeArrowheads="1"/>
          </p:cNvSpPr>
          <p:nvPr/>
        </p:nvSpPr>
        <p:spPr bwMode="auto">
          <a:xfrm>
            <a:off x="592579" y="9682947"/>
            <a:ext cx="6480175" cy="450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just"/>
            <a:r>
              <a:rPr lang="en-GB" sz="600">
                <a:solidFill>
                  <a:srgbClr val="000000"/>
                </a:solidFill>
                <a:effectLst/>
                <a:latin typeface="Helvetica" pitchFamily="2" charset="0"/>
                <a:ea typeface="Times New Roman" panose="02020603050405020304" pitchFamily="18" charset="0"/>
                <a:cs typeface="Times-Italic" pitchFamily="2" charset="0"/>
              </a:rPr>
              <a:t>Pennys Estate Agents Limited for themselves and for the vendor of this property whose agents they are give notice that:- (1) These particulars do not constitute any part of an offer or a contract. (2) All statements contained in these particulars are made without responsibility on the part of Pennys Estate Agents Limited. (3) None of the statements contained in these particulars are to be relied upon as a statement or representation of fact. (4) Any intending purchaser must satisfy himself/herself by inspection or otherwise as to the correctness of each of the statements contained in these particulars. (5) The vendor does not make or give and neither do Pennys Estate Agents Limited nor any person in their employment has any authority to make or give any representation or warranty whatever in relation to this property.</a:t>
            </a:r>
            <a:endParaRPr lang="en-GB" sz="1200">
              <a:effectLst/>
              <a:latin typeface="Times New Roman" panose="02020603050405020304" pitchFamily="18" charset="0"/>
              <a:ea typeface="Times New Roman" panose="02020603050405020304" pitchFamily="18" charset="0"/>
            </a:endParaRPr>
          </a:p>
          <a:p>
            <a:r>
              <a:rPr lang="en-GB" sz="600">
                <a:solidFill>
                  <a:srgbClr val="000000"/>
                </a:solidFill>
                <a:effectLst/>
                <a:latin typeface="Helvetica" pitchFamily="2"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p:txBody>
      </p:sp>
      <p:pic>
        <p:nvPicPr>
          <p:cNvPr id="53" name="Picture 52">
            <a:extLst>
              <a:ext uri="{FF2B5EF4-FFF2-40B4-BE49-F238E27FC236}">
                <a16:creationId xmlns:a16="http://schemas.microsoft.com/office/drawing/2014/main" id="{9EC478D6-12EA-3601-26AA-1125E32778FF}"/>
              </a:ext>
            </a:extLst>
          </p:cNvPr>
          <p:cNvPicPr>
            <a:picLocks noChangeAspect="1"/>
          </p:cNvPicPr>
          <p:nvPr/>
        </p:nvPicPr>
        <p:blipFill>
          <a:blip r:embed="rId3">
            <a:extLst>
              <a:ext uri="{28A0092B-C50C-407E-A947-70E740481C1C}">
                <a14:useLocalDpi xmlns:a14="http://schemas.microsoft.com/office/drawing/2010/main" val="0"/>
              </a:ext>
            </a:extLst>
          </a:blip>
          <a:srcRect b="35262"/>
          <a:stretch>
            <a:fillRect/>
          </a:stretch>
        </p:blipFill>
        <p:spPr bwMode="auto">
          <a:xfrm>
            <a:off x="7746699" y="9950366"/>
            <a:ext cx="1910470" cy="437313"/>
          </a:xfrm>
          <a:prstGeom prst="rect">
            <a:avLst/>
          </a:prstGeom>
          <a:noFill/>
        </p:spPr>
      </p:pic>
      <p:sp>
        <p:nvSpPr>
          <p:cNvPr id="54" name="Text Box 20">
            <a:extLst>
              <a:ext uri="{FF2B5EF4-FFF2-40B4-BE49-F238E27FC236}">
                <a16:creationId xmlns:a16="http://schemas.microsoft.com/office/drawing/2014/main" id="{8F2A2BE9-1C5F-7733-10AA-F18CCE2B41B7}"/>
              </a:ext>
            </a:extLst>
          </p:cNvPr>
          <p:cNvSpPr txBox="1">
            <a:spLocks noChangeArrowheads="1"/>
          </p:cNvSpPr>
          <p:nvPr/>
        </p:nvSpPr>
        <p:spPr bwMode="auto">
          <a:xfrm>
            <a:off x="7746699" y="9805151"/>
            <a:ext cx="677518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0" tIns="0" rIns="0" bIns="0" anchor="t" anchorCtr="0" upright="1">
            <a:noAutofit/>
          </a:bodyPr>
          <a:lstStyle/>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Bd"/>
              </a:rPr>
              <a:t>PENNYS ESTATE AGENTS</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818285"/>
                </a:solidFill>
                <a:effectLst/>
                <a:latin typeface="Frutiger LT Std 55 Roman"/>
                <a:ea typeface="Times New Roman" panose="02020603050405020304" pitchFamily="18" charset="0"/>
                <a:cs typeface="HelveticaNeueLTStd-Lt"/>
              </a:rPr>
              <a:t>2 Rolle House, Rolle Street, Exmouth, Devon, EX8 2SN</a:t>
            </a:r>
            <a:endParaRPr lang="en-GB" sz="1200" dirty="0">
              <a:effectLst/>
              <a:latin typeface="Times New Roman" panose="02020603050405020304" pitchFamily="18" charset="0"/>
              <a:ea typeface="Times New Roman" panose="02020603050405020304" pitchFamily="18" charset="0"/>
            </a:endParaRPr>
          </a:p>
          <a:p>
            <a:pPr algn="r">
              <a:lnSpc>
                <a:spcPct val="115000"/>
              </a:lnSpc>
            </a:pPr>
            <a:r>
              <a:rPr lang="en-GB" sz="1100" dirty="0">
                <a:solidFill>
                  <a:srgbClr val="0057A8"/>
                </a:solidFill>
                <a:effectLst/>
                <a:latin typeface="Frutiger LT Std 55 Roman"/>
                <a:ea typeface="Times New Roman" panose="02020603050405020304" pitchFamily="18" charset="0"/>
                <a:cs typeface="HelveticaNeueLTStd-Lt"/>
              </a:rPr>
              <a:t>Tel:</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a:solidFill>
                  <a:srgbClr val="818285"/>
                </a:solidFill>
                <a:effectLst/>
                <a:latin typeface="Frutiger LT Std 55 Roman"/>
                <a:ea typeface="Times New Roman" panose="02020603050405020304" pitchFamily="18" charset="0"/>
                <a:cs typeface="HelveticaNeueLTStd-Md"/>
              </a:rPr>
              <a:t>01395 264111 </a:t>
            </a:r>
            <a:r>
              <a:rPr lang="en-GB" sz="1100" dirty="0" err="1">
                <a:solidFill>
                  <a:srgbClr val="0057A8"/>
                </a:solidFill>
                <a:effectLst/>
                <a:latin typeface="Frutiger LT Std 55 Roman"/>
                <a:ea typeface="Times New Roman" panose="02020603050405020304" pitchFamily="18" charset="0"/>
                <a:cs typeface="HelveticaNeueLTStd-Lt"/>
              </a:rPr>
              <a:t>EMail</a:t>
            </a:r>
            <a:r>
              <a:rPr lang="en-GB" sz="1100" dirty="0">
                <a:solidFill>
                  <a:srgbClr val="0057A8"/>
                </a:solidFill>
                <a:effectLst/>
                <a:latin typeface="Frutiger LT Std 55 Roman"/>
                <a:ea typeface="Times New Roman" panose="02020603050405020304" pitchFamily="18" charset="0"/>
                <a:cs typeface="HelveticaNeueLTStd-Lt"/>
              </a:rPr>
              <a:t>:</a:t>
            </a:r>
            <a:r>
              <a:rPr lang="en-GB" sz="1100" dirty="0">
                <a:solidFill>
                  <a:srgbClr val="0048FF"/>
                </a:solidFill>
                <a:effectLst/>
                <a:latin typeface="Frutiger LT Std 55 Roman"/>
                <a:ea typeface="Times New Roman" panose="02020603050405020304" pitchFamily="18" charset="0"/>
                <a:cs typeface="HelveticaNeueLTStd-Lt"/>
              </a:rPr>
              <a:t> </a:t>
            </a:r>
            <a:r>
              <a:rPr lang="en-GB" sz="1100" dirty="0" err="1">
                <a:solidFill>
                  <a:srgbClr val="818285"/>
                </a:solidFill>
                <a:effectLst/>
                <a:latin typeface="Frutiger LT Std 55 Roman"/>
                <a:ea typeface="Times New Roman" panose="02020603050405020304" pitchFamily="18" charset="0"/>
                <a:cs typeface="HelveticaNeueLTStd-Md"/>
              </a:rPr>
              <a:t>help@pennys.net</a:t>
            </a:r>
            <a:endParaRPr lang="en-GB" sz="1200" dirty="0">
              <a:effectLst/>
              <a:latin typeface="Times New Roman" panose="02020603050405020304" pitchFamily="18" charset="0"/>
              <a:ea typeface="Times New Roman" panose="02020603050405020304" pitchFamily="18" charset="0"/>
            </a:endParaRPr>
          </a:p>
        </p:txBody>
      </p:sp>
      <p:sp>
        <p:nvSpPr>
          <p:cNvPr id="5" name="TextBox 4">
            <a:extLst>
              <a:ext uri="{FF2B5EF4-FFF2-40B4-BE49-F238E27FC236}">
                <a16:creationId xmlns:a16="http://schemas.microsoft.com/office/drawing/2014/main" id="{5D572870-F8B2-B9BC-1A37-B015BCF31B4B}"/>
              </a:ext>
            </a:extLst>
          </p:cNvPr>
          <p:cNvSpPr txBox="1"/>
          <p:nvPr/>
        </p:nvSpPr>
        <p:spPr>
          <a:xfrm>
            <a:off x="14581541" y="4320142"/>
            <a:ext cx="3155749" cy="1607304"/>
          </a:xfrm>
          <a:prstGeom prst="rect">
            <a:avLst/>
          </a:prstGeom>
          <a:noFill/>
          <a:ln>
            <a:noFill/>
          </a:ln>
        </p:spPr>
        <p:txBody>
          <a:bodyPr wrap="square" rtlCol="0">
            <a:spAutoFit/>
          </a:bodyPr>
          <a:lstStyle/>
          <a:p>
            <a:endParaRPr lang="en-GB" dirty="0"/>
          </a:p>
        </p:txBody>
      </p:sp>
      <p:pic>
        <p:nvPicPr>
          <p:cNvPr id="1026" name="Picture 2">
            <a:extLst>
              <a:ext uri="{FF2B5EF4-FFF2-40B4-BE49-F238E27FC236}">
                <a16:creationId xmlns:a16="http://schemas.microsoft.com/office/drawing/2014/main" id="{4D13459A-FF7A-FCCB-C42F-1199D9924E1A}"/>
              </a:ext>
            </a:extLst>
          </p:cNvPr>
          <p:cNvPicPr>
            <a:picLocks noChangeAspect="1" noChangeArrowheads="1"/>
          </p:cNvPicPr>
          <p:nvPr/>
        </p:nvPicPr>
        <p:blipFill>
          <a:blip r:embed="rId4"/>
          <a:srcRect/>
          <a:stretch/>
        </p:blipFill>
        <p:spPr bwMode="auto">
          <a:xfrm>
            <a:off x="8126361" y="2605188"/>
            <a:ext cx="6339077" cy="445933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DA1A75E3-4934-DB28-CD3A-701109B16DBE}"/>
              </a:ext>
            </a:extLst>
          </p:cNvPr>
          <p:cNvPicPr>
            <a:picLocks noChangeAspect="1" noChangeArrowheads="1"/>
          </p:cNvPicPr>
          <p:nvPr/>
        </p:nvPicPr>
        <p:blipFill>
          <a:blip r:embed="rId5"/>
          <a:srcRect/>
          <a:stretch/>
        </p:blipFill>
        <p:spPr bwMode="auto">
          <a:xfrm>
            <a:off x="653912" y="608851"/>
            <a:ext cx="3111434" cy="233357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a:extLst>
              <a:ext uri="{FF2B5EF4-FFF2-40B4-BE49-F238E27FC236}">
                <a16:creationId xmlns:a16="http://schemas.microsoft.com/office/drawing/2014/main" id="{5DA2AA65-6B32-34E4-EA1C-213C1171C05A}"/>
              </a:ext>
            </a:extLst>
          </p:cNvPr>
          <p:cNvPicPr>
            <a:picLocks noChangeAspect="1" noChangeArrowheads="1"/>
          </p:cNvPicPr>
          <p:nvPr/>
        </p:nvPicPr>
        <p:blipFill>
          <a:blip r:embed="rId6"/>
          <a:srcRect/>
          <a:stretch/>
        </p:blipFill>
        <p:spPr bwMode="auto">
          <a:xfrm>
            <a:off x="3877812" y="582517"/>
            <a:ext cx="3171952" cy="23789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a:extLst>
              <a:ext uri="{FF2B5EF4-FFF2-40B4-BE49-F238E27FC236}">
                <a16:creationId xmlns:a16="http://schemas.microsoft.com/office/drawing/2014/main" id="{C80F6E74-FCDC-F11D-640A-3505AB6D3EFA}"/>
              </a:ext>
            </a:extLst>
          </p:cNvPr>
          <p:cNvPicPr>
            <a:picLocks noChangeAspect="1" noChangeArrowheads="1"/>
          </p:cNvPicPr>
          <p:nvPr/>
        </p:nvPicPr>
        <p:blipFill>
          <a:blip r:embed="rId7"/>
          <a:srcRect/>
          <a:stretch/>
        </p:blipFill>
        <p:spPr bwMode="auto">
          <a:xfrm>
            <a:off x="650275" y="3111983"/>
            <a:ext cx="3111434" cy="218339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a:extLst>
              <a:ext uri="{FF2B5EF4-FFF2-40B4-BE49-F238E27FC236}">
                <a16:creationId xmlns:a16="http://schemas.microsoft.com/office/drawing/2014/main" id="{F86DFEDF-53F9-B000-D942-4F7DEB58EB5A}"/>
              </a:ext>
            </a:extLst>
          </p:cNvPr>
          <p:cNvPicPr>
            <a:picLocks noChangeAspect="1" noChangeArrowheads="1"/>
          </p:cNvPicPr>
          <p:nvPr/>
        </p:nvPicPr>
        <p:blipFill>
          <a:blip r:embed="rId8"/>
          <a:srcRect/>
          <a:stretch/>
        </p:blipFill>
        <p:spPr bwMode="auto">
          <a:xfrm>
            <a:off x="3913130" y="3113639"/>
            <a:ext cx="3136634" cy="2181734"/>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67401396-9EB2-BE7E-816D-45BF1A9FF521}"/>
              </a:ext>
            </a:extLst>
          </p:cNvPr>
          <p:cNvPicPr>
            <a:picLocks noChangeAspect="1" noChangeArrowheads="1"/>
          </p:cNvPicPr>
          <p:nvPr/>
        </p:nvPicPr>
        <p:blipFill>
          <a:blip r:embed="rId9"/>
          <a:srcRect/>
          <a:stretch/>
        </p:blipFill>
        <p:spPr bwMode="auto">
          <a:xfrm>
            <a:off x="650275" y="5412065"/>
            <a:ext cx="3111433" cy="221610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FF8C7C4B-79F3-C413-D553-F3DB7F025E50}"/>
              </a:ext>
            </a:extLst>
          </p:cNvPr>
          <p:cNvPicPr>
            <a:picLocks noChangeAspect="1" noChangeArrowheads="1"/>
          </p:cNvPicPr>
          <p:nvPr/>
        </p:nvPicPr>
        <p:blipFill>
          <a:blip r:embed="rId10"/>
          <a:srcRect/>
          <a:stretch/>
        </p:blipFill>
        <p:spPr bwMode="auto">
          <a:xfrm>
            <a:off x="3913130" y="5412065"/>
            <a:ext cx="3136634" cy="221610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 chart with numbers and symbols&#10;&#10;AI-generated content may be incorrect.">
            <a:extLst>
              <a:ext uri="{FF2B5EF4-FFF2-40B4-BE49-F238E27FC236}">
                <a16:creationId xmlns:a16="http://schemas.microsoft.com/office/drawing/2014/main" id="{EBABCD25-5914-CEE8-E0A9-B24A0B7DB357}"/>
              </a:ext>
            </a:extLst>
          </p:cNvPr>
          <p:cNvPicPr>
            <a:picLocks noChangeAspect="1"/>
          </p:cNvPicPr>
          <p:nvPr/>
        </p:nvPicPr>
        <p:blipFill>
          <a:blip r:embed="rId11"/>
          <a:stretch>
            <a:fillRect/>
          </a:stretch>
        </p:blipFill>
        <p:spPr>
          <a:xfrm>
            <a:off x="2925528" y="7697584"/>
            <a:ext cx="1975204" cy="1915948"/>
          </a:xfrm>
          <a:prstGeom prst="rect">
            <a:avLst/>
          </a:prstGeom>
        </p:spPr>
      </p:pic>
    </p:spTree>
    <p:extLst>
      <p:ext uri="{BB962C8B-B14F-4D97-AF65-F5344CB8AC3E}">
        <p14:creationId xmlns:p14="http://schemas.microsoft.com/office/powerpoint/2010/main" val="34257571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D6223F6-458B-E99C-D36C-F83874E3BA7C}"/>
              </a:ext>
            </a:extLst>
          </p:cNvPr>
          <p:cNvSpPr>
            <a:spLocks noChangeArrowheads="1"/>
          </p:cNvSpPr>
          <p:nvPr/>
        </p:nvSpPr>
        <p:spPr bwMode="auto">
          <a:xfrm>
            <a:off x="359093"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5" name="Rectangle 4">
            <a:extLst>
              <a:ext uri="{FF2B5EF4-FFF2-40B4-BE49-F238E27FC236}">
                <a16:creationId xmlns:a16="http://schemas.microsoft.com/office/drawing/2014/main" id="{BE30A96B-7BF2-8E4F-34A1-0C71741340FA}"/>
              </a:ext>
            </a:extLst>
          </p:cNvPr>
          <p:cNvSpPr>
            <a:spLocks noChangeArrowheads="1"/>
          </p:cNvSpPr>
          <p:nvPr/>
        </p:nvSpPr>
        <p:spPr bwMode="auto">
          <a:xfrm>
            <a:off x="7920038" y="359887"/>
            <a:ext cx="6840220" cy="9972040"/>
          </a:xfrm>
          <a:prstGeom prst="rect">
            <a:avLst/>
          </a:prstGeom>
          <a:noFill/>
          <a:ln w="4445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rot="0" vert="horz" wrap="square" lIns="91440" tIns="45720" rIns="91440" bIns="45720" anchor="t" anchorCtr="0" upright="1">
            <a:noAutofit/>
          </a:bodyPr>
          <a:lstStyle/>
          <a:p>
            <a:endParaRPr lang="en-GB"/>
          </a:p>
        </p:txBody>
      </p:sp>
      <p:sp>
        <p:nvSpPr>
          <p:cNvPr id="12" name="TextBox 11">
            <a:extLst>
              <a:ext uri="{FF2B5EF4-FFF2-40B4-BE49-F238E27FC236}">
                <a16:creationId xmlns:a16="http://schemas.microsoft.com/office/drawing/2014/main" id="{CCBE93BF-9BF8-8E64-90F4-53084BDB732A}"/>
              </a:ext>
            </a:extLst>
          </p:cNvPr>
          <p:cNvSpPr txBox="1"/>
          <p:nvPr/>
        </p:nvSpPr>
        <p:spPr>
          <a:xfrm>
            <a:off x="539115" y="522605"/>
            <a:ext cx="6429244" cy="16799151"/>
          </a:xfrm>
          <a:prstGeom prst="rect">
            <a:avLst/>
          </a:prstGeom>
          <a:noFill/>
        </p:spPr>
        <p:txBody>
          <a:bodyPr wrap="square" rtlCol="0">
            <a:spAutoFit/>
          </a:bodyPr>
          <a:lstStyle/>
          <a:p>
            <a:pPr algn="ctr"/>
            <a:r>
              <a:rPr lang="en-GB" sz="1400" b="1" dirty="0">
                <a:solidFill>
                  <a:srgbClr val="333333"/>
                </a:solidFill>
                <a:latin typeface="Helvetica" panose="020B0604020202020204"/>
                <a:ea typeface="Times New Roman" panose="02020603050405020304" pitchFamily="18" charset="0"/>
                <a:cs typeface="Helvetica" panose="020B0604020202020204"/>
              </a:rPr>
              <a:t>40 Madeira Villas, Exmouth, EX8 1QP</a:t>
            </a: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latin typeface="Helvetica" panose="020B0604020202020204"/>
                <a:cs typeface="Helvetica" panose="020B0604020202020204"/>
              </a:rPr>
            </a:br>
            <a:r>
              <a:rPr lang="en-GB" sz="1400" b="1" dirty="0">
                <a:latin typeface="Helvetica" panose="020B0604020202020204"/>
                <a:cs typeface="Helvetica" panose="020B0604020202020204"/>
              </a:rPr>
              <a:t>THE ACCOMMODATION COMPRISES: </a:t>
            </a:r>
            <a:r>
              <a:rPr lang="en-GB" sz="1400" dirty="0">
                <a:latin typeface="Helvetica" panose="020B0604020202020204"/>
                <a:cs typeface="Helvetica" panose="020B0604020202020204"/>
              </a:rPr>
              <a:t>  Feature arched entrance porch with tiled floor, solid wood front door with patterned window insets, inside screen windows to:</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RECEPTION HALL: </a:t>
            </a:r>
            <a:r>
              <a:rPr lang="en-GB" sz="1400" dirty="0">
                <a:latin typeface="Helvetica" panose="020B0604020202020204"/>
                <a:cs typeface="Helvetica" panose="020B0604020202020204"/>
              </a:rPr>
              <a:t>  Radiator, staircase rising to first floor landing with useful understairs storage cupboard beneath, telephone point.</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LOUNGE: </a:t>
            </a:r>
            <a:r>
              <a:rPr lang="en-GB" sz="1400" dirty="0">
                <a:latin typeface="Helvetica" panose="020B0604020202020204"/>
                <a:cs typeface="Helvetica" panose="020B0604020202020204"/>
              </a:rPr>
              <a:t>  4.37m x 3.25m (14'4" x 10'8") maximum measurement into wall recesses.  uPVC double glazed bay window overlooking the front aspect, feature exposed brick chimneybreast and recess with tiled hearth, TV point, radiator, picture rail.</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DINING ROOM:</a:t>
            </a:r>
            <a:r>
              <a:rPr lang="en-GB" sz="1400" dirty="0">
                <a:latin typeface="Helvetica" panose="020B0604020202020204"/>
                <a:cs typeface="Helvetica" panose="020B0604020202020204"/>
              </a:rPr>
              <a:t>   4.14m x 3.05m (13'7" x 10'0") maximum measurement into wall recess.  uPVC double glazed bay window overlooking the rear garden, wooden fire surround housing living flame-effect coal gas fire,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KITCHEN: </a:t>
            </a:r>
            <a:r>
              <a:rPr lang="en-GB" sz="1400" dirty="0">
                <a:latin typeface="Helvetica" panose="020B0604020202020204"/>
                <a:cs typeface="Helvetica" panose="020B0604020202020204"/>
              </a:rPr>
              <a:t>  15.89m x 1.96m (19'4" x 6'5")  Comprising single drainer sink unit with tiled splashback and cupboards beneath, range of gloss finish patterned worktops with cupboards, drawer units, plumbing for automatic washing machine, further appliance space beneath worktops, wall mounted cupboards, wall mounted Worcester gas boiler for hot water and central heating, space for upright fridge/freezer, two uPVC double glazed windows overlooking the rear garden and part glazed door giving access to the rear garden, radiator, two single glazed windows.</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FIRST FLOOR LANDING: </a:t>
            </a:r>
            <a:r>
              <a:rPr lang="en-GB" sz="1400" dirty="0">
                <a:latin typeface="Helvetica" panose="020B0604020202020204"/>
                <a:cs typeface="Helvetica" panose="020B0604020202020204"/>
              </a:rPr>
              <a:t>  Window to side aspect, access to loft space.</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1:  </a:t>
            </a:r>
            <a:r>
              <a:rPr lang="en-GB" sz="1400" dirty="0">
                <a:latin typeface="Helvetica" panose="020B0604020202020204"/>
                <a:cs typeface="Helvetica" panose="020B0604020202020204"/>
              </a:rPr>
              <a:t> 4.37m x 3.05m (14'4" x 10'0")   Lovely main bedroom with measurement into wall recesses.  uPVC double glazed bay window to front aspect, stripped wood flooring, picture rail,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2:</a:t>
            </a:r>
            <a:r>
              <a:rPr lang="en-GB" sz="1400" dirty="0">
                <a:latin typeface="Helvetica" panose="020B0604020202020204"/>
                <a:cs typeface="Helvetica" panose="020B0604020202020204"/>
              </a:rPr>
              <a:t>   4.04m x 3.05m (13'3" x 10'0") measurement into wall recesses.  Double glazed bay window overlooking the rear aspect, fitted cupboard in wall recess, feature fireplace, picture rail,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BEDROOM 3: </a:t>
            </a:r>
            <a:r>
              <a:rPr lang="en-GB" sz="1400" dirty="0">
                <a:latin typeface="Helvetica" panose="020B0604020202020204"/>
                <a:cs typeface="Helvetica" panose="020B0604020202020204"/>
              </a:rPr>
              <a:t>  2.64m x 1.98m (8'8" x 6'6")   uPVC double glazed window to front aspect, radiator.</a:t>
            </a:r>
          </a:p>
          <a:p>
            <a:endParaRPr lang="en-GB" sz="1400" dirty="0">
              <a:latin typeface="Helvetica" panose="020B0604020202020204"/>
              <a:cs typeface="Helvetica" panose="020B0604020202020204"/>
            </a:endParaRPr>
          </a:p>
          <a:p>
            <a:r>
              <a:rPr lang="en-GB" sz="1400" b="1" dirty="0">
                <a:latin typeface="Helvetica" panose="020B0604020202020204"/>
                <a:cs typeface="Helvetica" panose="020B0604020202020204"/>
              </a:rPr>
              <a:t>BATHROOM/WC:  </a:t>
            </a:r>
            <a:r>
              <a:rPr lang="en-GB" sz="1400" dirty="0">
                <a:latin typeface="Helvetica" panose="020B0604020202020204"/>
                <a:cs typeface="Helvetica" panose="020B0604020202020204"/>
              </a:rPr>
              <a:t>1.93m x 1.7m (6'4" x 5'7")  Comprising bath with Mira shower unit over, shower rail and curtain, pedestal wash hand basin, WC with push button flush, radiator, fully tiled walls, extractor fan, uPVC double glazed window with patterned glass.</a:t>
            </a:r>
          </a:p>
          <a:p>
            <a:pPr>
              <a:lnSpc>
                <a:spcPct val="107000"/>
              </a:lnSpc>
              <a:spcAft>
                <a:spcPts val="800"/>
              </a:spcAft>
            </a:pPr>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endParaRPr lang="en-GB" sz="1400" dirty="0">
              <a:solidFill>
                <a:srgbClr val="333333"/>
              </a:solidFill>
              <a:latin typeface="Helvetica" panose="020B0604020202020204"/>
              <a:ea typeface="Times New Roman" panose="02020603050405020304" pitchFamily="18" charset="0"/>
              <a:cs typeface="Helvetica" panose="020B0604020202020204"/>
            </a:endParaRPr>
          </a:p>
          <a:p>
            <a:endParaRPr lang="en-GB" sz="1400" dirty="0">
              <a:solidFill>
                <a:srgbClr val="333333"/>
              </a:solidFill>
              <a:effectLst/>
              <a:latin typeface="Helvetica" panose="020B0604020202020204"/>
              <a:ea typeface="Times New Roman" panose="02020603050405020304" pitchFamily="18" charset="0"/>
              <a:cs typeface="Helvetica" panose="020B0604020202020204"/>
            </a:endParaRPr>
          </a:p>
          <a:p>
            <a:br>
              <a:rPr lang="en-GB" sz="1400" dirty="0">
                <a:solidFill>
                  <a:srgbClr val="333333"/>
                </a:solidFill>
                <a:effectLst/>
                <a:latin typeface="Helvetica" panose="020B0604020202020204"/>
                <a:ea typeface="Times New Roman" panose="02020603050405020304" pitchFamily="18" charset="0"/>
                <a:cs typeface="Helvetica" panose="020B0604020202020204"/>
              </a:rPr>
            </a:br>
            <a:endParaRPr lang="en-US" sz="1400" dirty="0">
              <a:latin typeface="Helvetica" panose="020B0604020202020204"/>
              <a:cs typeface="Helvetica" panose="020B0604020202020204"/>
            </a:endParaRPr>
          </a:p>
        </p:txBody>
      </p:sp>
      <p:sp>
        <p:nvSpPr>
          <p:cNvPr id="13" name="TextBox 12">
            <a:extLst>
              <a:ext uri="{FF2B5EF4-FFF2-40B4-BE49-F238E27FC236}">
                <a16:creationId xmlns:a16="http://schemas.microsoft.com/office/drawing/2014/main" id="{96F289B2-C3D7-742F-AA5D-DB0F07127B74}"/>
              </a:ext>
            </a:extLst>
          </p:cNvPr>
          <p:cNvSpPr txBox="1"/>
          <p:nvPr/>
        </p:nvSpPr>
        <p:spPr>
          <a:xfrm>
            <a:off x="8106563" y="522605"/>
            <a:ext cx="6429244" cy="9625712"/>
          </a:xfrm>
          <a:prstGeom prst="rect">
            <a:avLst/>
          </a:prstGeom>
          <a:noFill/>
        </p:spPr>
        <p:txBody>
          <a:bodyPr wrap="square" rtlCol="0">
            <a:spAutoFit/>
          </a:bodyPr>
          <a:lstStyle/>
          <a:p>
            <a:r>
              <a:rPr lang="en-GB" sz="1200" b="1" dirty="0">
                <a:latin typeface="Helvetica" panose="020B0604020202020204"/>
                <a:cs typeface="Helvetica" panose="020B0604020202020204"/>
              </a:rPr>
              <a:t>OUTSIDE:  </a:t>
            </a:r>
            <a:r>
              <a:rPr lang="en-GB" sz="1200" dirty="0">
                <a:latin typeface="Helvetica" panose="020B0604020202020204"/>
                <a:cs typeface="Helvetica" panose="020B0604020202020204"/>
              </a:rPr>
              <a:t> Pedestrian gate and pathway to front door with small front garden enclosure.  To the rear is a good sized pathway and a gate gives access through to the rear garden.  The rear garden is a good size, laid to lawn with decorative stone garden area and patio area, pedestrian gate with access to PARKING AREA, with vehicular access into Ryll Grove.  There is a large GARDEN STORE.</a:t>
            </a:r>
          </a:p>
          <a:p>
            <a:r>
              <a:rPr lang="en-GB" sz="1200" dirty="0">
                <a:latin typeface="Helvetica" panose="020B0604020202020204"/>
                <a:cs typeface="Helvetica" panose="020B0604020202020204"/>
              </a:rPr>
              <a:t> </a:t>
            </a: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endParaRPr lang="en-GB" sz="1200" b="1" dirty="0">
              <a:solidFill>
                <a:srgbClr val="333333"/>
              </a:solidFill>
              <a:latin typeface="Helvetica" panose="020B0604020202020204" pitchFamily="34" charset="0"/>
              <a:ea typeface="Times New Roman" panose="02020603050405020304" pitchFamily="18" charset="0"/>
              <a:cs typeface="Helvetica" panose="020B0604020202020204" pitchFamily="34" charset="0"/>
            </a:endParaRPr>
          </a:p>
          <a:p>
            <a:r>
              <a:rPr lang="en-GB" sz="1200" b="1" dirty="0">
                <a:solidFill>
                  <a:srgbClr val="333333"/>
                </a:solidFill>
                <a:effectLst/>
                <a:latin typeface="Helvetica" panose="020B0604020202020204" pitchFamily="34" charset="0"/>
                <a:ea typeface="Times New Roman" panose="02020603050405020304" pitchFamily="18" charset="0"/>
                <a:cs typeface="Helvetica-Bold"/>
              </a:rPr>
              <a:t>FLOOR PLAN: </a:t>
            </a: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b="1"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b="1" dirty="0">
              <a:solidFill>
                <a:srgbClr val="333333"/>
              </a:solidFill>
              <a:latin typeface="Helvetica" panose="020B0604020202020204" pitchFamily="34" charset="0"/>
              <a:ea typeface="Times New Roman" panose="02020603050405020304" pitchFamily="18" charset="0"/>
              <a:cs typeface="Helvetica-Bold"/>
            </a:endParaRPr>
          </a:p>
          <a:p>
            <a:endParaRPr lang="en-GB" sz="1250" dirty="0">
              <a:solidFill>
                <a:srgbClr val="333333"/>
              </a:solidFill>
              <a:effectLst/>
              <a:latin typeface="Helvetica" panose="020B0604020202020204" pitchFamily="34" charset="0"/>
              <a:ea typeface="Times New Roman" panose="02020603050405020304" pitchFamily="18" charset="0"/>
              <a:cs typeface="Helvetica-Bold"/>
            </a:endParaRPr>
          </a:p>
          <a:p>
            <a:endParaRPr lang="en-GB" sz="1250" dirty="0">
              <a:solidFill>
                <a:srgbClr val="333333"/>
              </a:solidFill>
              <a:latin typeface="Helvetica" panose="020B0604020202020204" pitchFamily="34" charset="0"/>
              <a:ea typeface="Times New Roman" panose="02020603050405020304" pitchFamily="18" charset="0"/>
            </a:endParaRPr>
          </a:p>
          <a:p>
            <a:endParaRPr lang="en-GB" sz="1250" dirty="0">
              <a:solidFill>
                <a:srgbClr val="333333"/>
              </a:solidFill>
              <a:effectLst/>
              <a:latin typeface="Helvetica" panose="020B0604020202020204" pitchFamily="34" charset="0"/>
              <a:ea typeface="Times New Roman" panose="02020603050405020304" pitchFamily="18" charset="0"/>
            </a:endParaRPr>
          </a:p>
          <a:p>
            <a:endParaRPr lang="en-GB" sz="1250" dirty="0">
              <a:effectLst/>
              <a:latin typeface="Times New Roman" panose="02020603050405020304" pitchFamily="18" charset="0"/>
              <a:ea typeface="Times New Roman" panose="02020603050405020304" pitchFamily="18" charset="0"/>
            </a:endParaRPr>
          </a:p>
        </p:txBody>
      </p:sp>
      <p:pic>
        <p:nvPicPr>
          <p:cNvPr id="3" name="Picture 2">
            <a:extLst>
              <a:ext uri="{FF2B5EF4-FFF2-40B4-BE49-F238E27FC236}">
                <a16:creationId xmlns:a16="http://schemas.microsoft.com/office/drawing/2014/main" id="{BE4AE12A-47C6-A7EA-8E51-2E222B7025B4}"/>
              </a:ext>
            </a:extLst>
          </p:cNvPr>
          <p:cNvPicPr>
            <a:picLocks noChangeAspect="1"/>
          </p:cNvPicPr>
          <p:nvPr/>
        </p:nvPicPr>
        <p:blipFill>
          <a:blip r:embed="rId2"/>
          <a:srcRect/>
          <a:stretch/>
        </p:blipFill>
        <p:spPr>
          <a:xfrm>
            <a:off x="8672626" y="3251410"/>
            <a:ext cx="5621582" cy="5670770"/>
          </a:xfrm>
          <a:prstGeom prst="rect">
            <a:avLst/>
          </a:prstGeom>
        </p:spPr>
      </p:pic>
    </p:spTree>
    <p:extLst>
      <p:ext uri="{BB962C8B-B14F-4D97-AF65-F5344CB8AC3E}">
        <p14:creationId xmlns:p14="http://schemas.microsoft.com/office/powerpoint/2010/main" val="268219161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231</TotalTime>
  <Words>753</Words>
  <Application>Microsoft Office PowerPoint</Application>
  <PresentationFormat>Custom</PresentationFormat>
  <Paragraphs>108</Paragraphs>
  <Slides>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vt:i4>
      </vt:variant>
    </vt:vector>
  </HeadingPairs>
  <TitlesOfParts>
    <vt:vector size="11" baseType="lpstr">
      <vt:lpstr>Arial</vt:lpstr>
      <vt:lpstr>Calibri</vt:lpstr>
      <vt:lpstr>Calibri Light</vt:lpstr>
      <vt:lpstr>Frutiger LT Std 55 Roman</vt:lpstr>
      <vt:lpstr>Helvetica</vt:lpstr>
      <vt:lpstr>HelveticaNeueLT-Medium</vt:lpstr>
      <vt:lpstr>HelveticaNeueLT-Roman</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 Caswell</dc:creator>
  <cp:lastModifiedBy>Exmouth Office Exmouth</cp:lastModifiedBy>
  <cp:revision>32</cp:revision>
  <cp:lastPrinted>2025-02-18T11:28:58Z</cp:lastPrinted>
  <dcterms:created xsi:type="dcterms:W3CDTF">2023-03-19T13:39:10Z</dcterms:created>
  <dcterms:modified xsi:type="dcterms:W3CDTF">2025-02-20T13:35:27Z</dcterms:modified>
</cp:coreProperties>
</file>