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1320"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3/14/2025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dirty="0">
                <a:solidFill>
                  <a:srgbClr val="0070C0"/>
                </a:solidFill>
                <a:latin typeface="Helvetica" panose="020B0604020202020204"/>
                <a:cs typeface="Helvetica" panose="020B0604020202020204"/>
              </a:rPr>
              <a:t>A Well Presented Second Floor Flat Located Within Walking Distance Of Exmouth Beach Offering Stunning Sea &amp; Coastline Views To Berry Head And Beyond</a:t>
            </a:r>
          </a:p>
          <a:p>
            <a:pPr algn="ctr">
              <a:lnSpc>
                <a:spcPct val="107000"/>
              </a:lnSpc>
              <a:spcAft>
                <a:spcPts val="800"/>
              </a:spcAft>
            </a:pPr>
            <a:endParaRPr lang="en-GB" sz="1400" b="1" kern="100" dirty="0">
              <a:solidFill>
                <a:srgbClr val="0070C0"/>
              </a:solidFill>
              <a:effectLst/>
              <a:latin typeface="Helvetica" panose="020B0604020202020204"/>
              <a:ea typeface="Aptos" panose="020B0004020202020204" pitchFamily="34" charset="0"/>
              <a:cs typeface="Helvetica" panose="020B0604020202020204"/>
            </a:endParaRPr>
          </a:p>
          <a:p>
            <a:pPr algn="ctr">
              <a:lnSpc>
                <a:spcPct val="107000"/>
              </a:lnSpc>
              <a:spcAft>
                <a:spcPts val="800"/>
              </a:spcAft>
            </a:pPr>
            <a:r>
              <a:rPr lang="en-GB" sz="1400" kern="100" dirty="0">
                <a:effectLst/>
                <a:latin typeface="Helvetica" panose="020B0604020202020204"/>
                <a:ea typeface="Aptos" panose="020B0004020202020204" pitchFamily="34" charset="0"/>
                <a:cs typeface="Helvetica" panose="020B0604020202020204"/>
              </a:rPr>
              <a:t>Double Bedroom * Lounge/Dining Room * Separate Kitchen * Bathroom/WC uPVC Double Glazed Windows * Electric Heating * Stunning Sea &amp; Coastline Views * Allocated Parking Space * Ideal Permanent Or Holiday Home           No Onward Chain</a:t>
            </a:r>
          </a:p>
          <a:p>
            <a:pPr algn="ctr">
              <a:lnSpc>
                <a:spcPct val="107000"/>
              </a:lnSpc>
              <a:spcAft>
                <a:spcPts val="800"/>
              </a:spcAft>
            </a:pPr>
            <a:endParaRPr lang="en-GB" sz="1400" b="1" kern="100" dirty="0">
              <a:solidFill>
                <a:srgbClr val="0070C0"/>
              </a:solidFill>
              <a:effectLst/>
              <a:latin typeface="Helvetica" panose="020B0604020202020204"/>
              <a:ea typeface="Aptos" panose="020B0004020202020204" pitchFamily="34" charset="0"/>
              <a:cs typeface="Helvetica" panose="020B0604020202020204"/>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£175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dirty="0">
                <a:solidFill>
                  <a:srgbClr val="FFFFFF"/>
                </a:solidFill>
                <a:latin typeface="HelveticaNeueLT-Medium"/>
                <a:ea typeface="Times New Roman" panose="02020603050405020304" pitchFamily="18" charset="0"/>
              </a:rPr>
              <a:t>Flat 8 The Moorings, Maer Lane</a:t>
            </a:r>
            <a:r>
              <a:rPr lang="en-GB" sz="1800" dirty="0">
                <a:solidFill>
                  <a:srgbClr val="FFFFFF"/>
                </a:solidFill>
                <a:effectLst/>
                <a:latin typeface="HelveticaNeueLT-Medium"/>
                <a:ea typeface="Times New Roman" panose="02020603050405020304" pitchFamily="18" charset="0"/>
              </a:rPr>
              <a:t>, Exmouth, EX8 2DD</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45690" y="2605188"/>
            <a:ext cx="6319747"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582518"/>
            <a:ext cx="3111435" cy="23652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5" y="3111983"/>
            <a:ext cx="3111435"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77812" y="3113639"/>
            <a:ext cx="317195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5" y="5412065"/>
            <a:ext cx="3111435"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90141" y="5396440"/>
            <a:ext cx="3159624" cy="22317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with numbers and symbols&#10;&#10;AI-generated content may be incorrect.">
            <a:extLst>
              <a:ext uri="{FF2B5EF4-FFF2-40B4-BE49-F238E27FC236}">
                <a16:creationId xmlns:a16="http://schemas.microsoft.com/office/drawing/2014/main" id="{DA30B172-C0BE-1CE3-C3EF-03B62C50ADEC}"/>
              </a:ext>
            </a:extLst>
          </p:cNvPr>
          <p:cNvPicPr>
            <a:picLocks noChangeAspect="1"/>
          </p:cNvPicPr>
          <p:nvPr/>
        </p:nvPicPr>
        <p:blipFill>
          <a:blip r:embed="rId11"/>
          <a:stretch>
            <a:fillRect/>
          </a:stretch>
        </p:blipFill>
        <p:spPr>
          <a:xfrm>
            <a:off x="2939275" y="7744862"/>
            <a:ext cx="1901731" cy="1844679"/>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744234"/>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Flat 8 The Moorings, Maer Lane, Exmouth, EX8 2DD </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pPr>
              <a:buNone/>
            </a:pPr>
            <a:br>
              <a:rPr lang="en-GB" sz="1250" dirty="0">
                <a:latin typeface="Helvetica" panose="020B0604020202020204" pitchFamily="34" charset="0"/>
                <a:cs typeface="Helvetica" panose="020B0604020202020204" pitchFamily="34" charset="0"/>
              </a:rPr>
            </a:br>
            <a:r>
              <a:rPr lang="en-GB" sz="1400" b="1" dirty="0"/>
              <a:t>THE ACCOMMODATION COMPRISES: </a:t>
            </a:r>
            <a:r>
              <a:rPr lang="en-GB" sz="1400" dirty="0"/>
              <a:t> Communal entrance and stairs leading to first and second floors with courtesy lighting. Private front door giving access to:</a:t>
            </a:r>
            <a:br>
              <a:rPr lang="en-GB" sz="1400" dirty="0"/>
            </a:br>
            <a:br>
              <a:rPr lang="en-GB" sz="1400" dirty="0"/>
            </a:br>
            <a:r>
              <a:rPr lang="en-GB" sz="1400" b="1" dirty="0"/>
              <a:t>RECEPTION HALL:</a:t>
            </a:r>
            <a:r>
              <a:rPr lang="en-GB" sz="1400" dirty="0"/>
              <a:t>   2.06m x 0.89m (6'9" x 2'11")  High level cupboard housing electric consumer unit; door entry system; ceiling light; smoke detector; power points; Doors to:</a:t>
            </a:r>
            <a:br>
              <a:rPr lang="en-GB" sz="1400" dirty="0"/>
            </a:br>
            <a:br>
              <a:rPr lang="en-GB" sz="1400" dirty="0"/>
            </a:br>
            <a:r>
              <a:rPr lang="en-GB" sz="1400" b="1" dirty="0"/>
              <a:t>LOUNGE / DINING ROOM: </a:t>
            </a:r>
            <a:r>
              <a:rPr lang="en-GB" sz="1400" dirty="0"/>
              <a:t>  3.81m x 3.63m (12’6" x 11’11").   A lovely bright sunny aspect room with uPVC tilt and turn windows with stunning sea and coastline views from side and front aspects; electric </a:t>
            </a:r>
            <a:r>
              <a:rPr lang="en-GB" sz="1400" dirty="0" err="1"/>
              <a:t>dimplex</a:t>
            </a:r>
            <a:r>
              <a:rPr lang="en-GB" sz="1400" dirty="0"/>
              <a:t> storage heater; power points; central ceiling light; opening to:</a:t>
            </a:r>
            <a:br>
              <a:rPr lang="en-GB" sz="1400" dirty="0"/>
            </a:br>
            <a:br>
              <a:rPr lang="en-GB" sz="1400" dirty="0"/>
            </a:br>
            <a:r>
              <a:rPr lang="en-GB" sz="1400" b="1" dirty="0"/>
              <a:t>KITCHEN:  </a:t>
            </a:r>
            <a:r>
              <a:rPr lang="en-GB" sz="1400" dirty="0"/>
              <a:t> 2.67m x 1.73m (8'9" x 5'8")   Fitted with a range of base cupboards and drawer units; laminate marble effect worktops and matching tiled surrounds; appliance space beneath; stainless steel single drainer sink unit with mixer tap over; cupboard housing hot water tank; electric Moffat single oven and induction Logik 4 ring hob and concealed extractor hood over; appliance space for undercounter fridge / freezer and further appliance space; eye level wall units; uPVC double glazed tilt and turn window to front aspect gaining another lovely sea view; patterned effect vinyl flooring; central ceiling light; power points.</a:t>
            </a:r>
            <a:br>
              <a:rPr lang="en-GB" sz="1400" dirty="0"/>
            </a:br>
            <a:br>
              <a:rPr lang="en-GB" sz="1400" dirty="0"/>
            </a:br>
            <a:r>
              <a:rPr lang="en-GB" sz="1400" b="1" dirty="0"/>
              <a:t>BEDROOM:  </a:t>
            </a:r>
            <a:r>
              <a:rPr lang="en-GB" sz="1400" dirty="0"/>
              <a:t>3.35m x 2.51m (11'0" x 8’2")   uPVC double glazed tilt and turn windows to side aspects with sea glimpses; electric Dimplex storage heater; fitted wardrobe with hanging and shelving space; central ceiling light; power points.   </a:t>
            </a:r>
          </a:p>
          <a:p>
            <a:pPr>
              <a:buNone/>
            </a:pPr>
            <a:endParaRPr lang="en-GB" sz="1400" dirty="0"/>
          </a:p>
          <a:p>
            <a:r>
              <a:rPr lang="en-GB" sz="1400" b="1" dirty="0"/>
              <a:t>BATHROOM / WC:</a:t>
            </a:r>
            <a:r>
              <a:rPr lang="en-GB" sz="1400" dirty="0"/>
              <a:t>   1.98m x 1.73m (6'6" x 5'8")   With "P" shaped bath and chrome taps over; Triton shower with detachable shower head and curved shower screen enclosure; fully patterned tiled walls; vanity sink unit with cupboards beneath; low level WC with concealed cistern and push button flush; fitted wall mirror with lighting alongside; shaver socket; extractor fan; wall heater; chrome towel rail; single glazed skylight offering additional light; vinyl flooring. </a:t>
            </a:r>
            <a:br>
              <a:rPr lang="en-GB" sz="1400" dirty="0"/>
            </a:br>
            <a:br>
              <a:rPr lang="en-GB" sz="1400" dirty="0"/>
            </a:br>
            <a:r>
              <a:rPr lang="en-GB" sz="1400" b="1" dirty="0"/>
              <a:t>OUTSIDE:</a:t>
            </a:r>
            <a:r>
              <a:rPr lang="en-GB" sz="1400" dirty="0"/>
              <a:t>   There is a lawned area of garden located to the front of the building which is for communal use and a bike store. Flat 8 benefits from an ALLOCATED PARKING SPACE for one car.</a:t>
            </a:r>
            <a:br>
              <a:rPr lang="en-GB" sz="1400" dirty="0"/>
            </a:br>
            <a:br>
              <a:rPr lang="en-GB" sz="1400" dirty="0"/>
            </a:br>
            <a:r>
              <a:rPr lang="en-GB" sz="1400" b="1" dirty="0"/>
              <a:t>TENURE &amp; OUTGOINGS:</a:t>
            </a:r>
            <a:r>
              <a:rPr lang="en-GB" sz="1400" dirty="0"/>
              <a:t>    We understand that the property will be subject to an extended lease upon completion - Details TBC and owns a 1/10th share of the freehold. Maintenance charges are approximately £900 a year which includes the buildings insurance. The ground rent is </a:t>
            </a:r>
            <a:r>
              <a:rPr lang="en-GB" sz="1400" dirty="0" err="1"/>
              <a:t>approx</a:t>
            </a:r>
            <a:r>
              <a:rPr lang="en-GB" sz="1400" dirty="0"/>
              <a:t> £30 a year. We have been advised that there is a replacement roof scheduled for Spring 2025. </a:t>
            </a:r>
            <a:br>
              <a:rPr lang="en-GB" sz="1400" dirty="0"/>
            </a:br>
            <a:br>
              <a:rPr lang="en-GB" sz="1400" dirty="0"/>
            </a:br>
            <a:endParaRPr lang="en-GB" sz="1400" dirty="0"/>
          </a:p>
          <a:p>
            <a:pPr>
              <a:lnSpc>
                <a:spcPct val="107000"/>
              </a:lnSpc>
              <a:spcAft>
                <a:spcPts val="800"/>
              </a:spcAft>
            </a:pP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7963719"/>
          </a:xfrm>
          <a:prstGeom prst="rect">
            <a:avLst/>
          </a:prstGeom>
          <a:noFill/>
        </p:spPr>
        <p:txBody>
          <a:bodyPr wrap="square" rtlCol="0">
            <a:spAutoFit/>
          </a:bodyPr>
          <a:lstStyle/>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descr="A floor plan of a house&#10;&#10;AI-generated content may be incorrect.">
            <a:extLst>
              <a:ext uri="{FF2B5EF4-FFF2-40B4-BE49-F238E27FC236}">
                <a16:creationId xmlns:a16="http://schemas.microsoft.com/office/drawing/2014/main" id="{78440F82-FD87-0B48-7434-4C43F142DBD8}"/>
              </a:ext>
            </a:extLst>
          </p:cNvPr>
          <p:cNvPicPr>
            <a:picLocks noChangeAspect="1"/>
          </p:cNvPicPr>
          <p:nvPr/>
        </p:nvPicPr>
        <p:blipFill>
          <a:blip r:embed="rId2"/>
          <a:stretch>
            <a:fillRect/>
          </a:stretch>
        </p:blipFill>
        <p:spPr>
          <a:xfrm>
            <a:off x="8309354" y="1768481"/>
            <a:ext cx="6061587" cy="4144610"/>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TotalTime>
  <Words>771</Words>
  <Application>Microsoft Office PowerPoint</Application>
  <PresentationFormat>Custom</PresentationFormat>
  <Paragraphs>88</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29</cp:revision>
  <cp:lastPrinted>2024-08-15T12:11:11Z</cp:lastPrinted>
  <dcterms:created xsi:type="dcterms:W3CDTF">2023-03-19T13:39:10Z</dcterms:created>
  <dcterms:modified xsi:type="dcterms:W3CDTF">2025-03-14T16:31:42Z</dcterms:modified>
</cp:coreProperties>
</file>