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9741"/>
            <a:ext cx="6120130" cy="207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Well Presented First </a:t>
            </a:r>
            <a:r>
              <a:rPr lang="en-GB" sz="1400" b="1" kern="100">
                <a:solidFill>
                  <a:srgbClr val="0070C0"/>
                </a:solidFill>
                <a:effectLst/>
                <a:latin typeface="Helvetica" panose="020B0604020202020204"/>
                <a:ea typeface="Aptos" panose="020B0004020202020204" pitchFamily="34" charset="0"/>
                <a:cs typeface="Helvetica" panose="020B0604020202020204"/>
              </a:rPr>
              <a:t>Floor Studio Apartment </a:t>
            </a:r>
            <a:r>
              <a:rPr lang="en-GB" sz="1400" b="1" kern="100" dirty="0">
                <a:solidFill>
                  <a:srgbClr val="0070C0"/>
                </a:solidFill>
                <a:effectLst/>
                <a:latin typeface="Helvetica" panose="020B0604020202020204"/>
                <a:ea typeface="Aptos" panose="020B0004020202020204" pitchFamily="34" charset="0"/>
                <a:cs typeface="Helvetica" panose="020B0604020202020204"/>
              </a:rPr>
              <a:t>Overlooking Exmouth’s Prestigious Marina, Ideal For An Excellent Permanent Or Holiday Home Retreat</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Kitchen With Range Of Built-In Appliances * Sitting/Dining Room With Access To Balcony * Double Bedroom * Stylish Bathroom/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Allocated Parking Space * Viewing Recommended </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£295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17 Madison Wharf, Shelly Road</a:t>
            </a:r>
            <a:r>
              <a:rPr lang="en-GB" sz="1800" dirty="0">
                <a:solidFill>
                  <a:srgbClr val="FFFFFF"/>
                </a:solidFill>
                <a:effectLst/>
                <a:latin typeface="HelveticaNeueLT-Medium"/>
                <a:ea typeface="Times New Roman" panose="02020603050405020304" pitchFamily="18" charset="0"/>
              </a:rPr>
              <a:t>, Exmouth, EX8 1DA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2" y="2605188"/>
            <a:ext cx="6339076"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3" y="3111983"/>
            <a:ext cx="3107796"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D4726929-1D57-BD69-6654-08DA3BF1BB17}"/>
              </a:ext>
            </a:extLst>
          </p:cNvPr>
          <p:cNvPicPr>
            <a:picLocks noChangeAspect="1"/>
          </p:cNvPicPr>
          <p:nvPr/>
        </p:nvPicPr>
        <p:blipFill>
          <a:blip r:embed="rId11"/>
          <a:stretch>
            <a:fillRect/>
          </a:stretch>
        </p:blipFill>
        <p:spPr>
          <a:xfrm>
            <a:off x="3007269" y="7795330"/>
            <a:ext cx="1741085" cy="168885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230038"/>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17 Madison Wharf, Shelly Road, Exmouth, EX8 1DA</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latin typeface="Helvetica" panose="020B0604020202020204"/>
                <a:cs typeface="Helvetica" panose="020B0604020202020204"/>
              </a:rPr>
            </a:br>
            <a:r>
              <a:rPr lang="en-GB" sz="1400" b="1" dirty="0">
                <a:latin typeface="Helvetica" panose="020B0604020202020204"/>
                <a:cs typeface="Helvetica" panose="020B0604020202020204"/>
              </a:rPr>
              <a:t>THE ACCOMMODATION COMPRISES: </a:t>
            </a:r>
            <a:r>
              <a:rPr lang="en-GB" sz="1400" dirty="0">
                <a:latin typeface="Helvetica" panose="020B0604020202020204"/>
                <a:cs typeface="Helvetica" panose="020B0604020202020204"/>
              </a:rPr>
              <a:t>  Communal entrance with door security intercom system giving access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COMMUNAL HALLWAY:</a:t>
            </a:r>
            <a:r>
              <a:rPr lang="en-GB" sz="1400" dirty="0">
                <a:latin typeface="Helvetica" panose="020B0604020202020204"/>
                <a:cs typeface="Helvetica" panose="020B0604020202020204"/>
              </a:rPr>
              <a:t>   Stairs and lift to first floor.  Private front door to the apartment giving access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LOBBY AREA: </a:t>
            </a:r>
            <a:r>
              <a:rPr lang="en-GB" sz="1400" dirty="0">
                <a:latin typeface="Helvetica" panose="020B0604020202020204"/>
                <a:cs typeface="Helvetica" panose="020B0604020202020204"/>
              </a:rPr>
              <a:t>  Laminate flooring, built-in airing cupboard housing hot water tank and electric boiler.  Door leads through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OPEN-PLAN LIVING ACCOMMODATION: </a:t>
            </a:r>
            <a:r>
              <a:rPr lang="en-GB" sz="1400" dirty="0">
                <a:latin typeface="Helvetica" panose="020B0604020202020204"/>
                <a:cs typeface="Helvetica" panose="020B0604020202020204"/>
              </a:rPr>
              <a:t> </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AREA:  </a:t>
            </a:r>
            <a:r>
              <a:rPr lang="en-GB" sz="1400" dirty="0">
                <a:latin typeface="Helvetica" panose="020B0604020202020204"/>
                <a:cs typeface="Helvetica" panose="020B0604020202020204"/>
              </a:rPr>
              <a:t> 3.15m x 2.74m (10'4" x 9'0")  With downlighters, wall lighting, radiator, laminate flooring and built-in wardrobe.  </a:t>
            </a:r>
          </a:p>
          <a:p>
            <a:endParaRPr lang="en-GB" sz="1400" b="1" dirty="0">
              <a:latin typeface="Helvetica" panose="020B0604020202020204"/>
              <a:cs typeface="Helvetica" panose="020B0604020202020204"/>
            </a:endParaRPr>
          </a:p>
          <a:p>
            <a:r>
              <a:rPr lang="en-GB" sz="1400" b="1" dirty="0">
                <a:latin typeface="Helvetica" panose="020B0604020202020204"/>
                <a:cs typeface="Helvetica" panose="020B0604020202020204"/>
              </a:rPr>
              <a:t>KITCHEN AREA:  </a:t>
            </a:r>
            <a:r>
              <a:rPr lang="en-GB" sz="1400" dirty="0">
                <a:latin typeface="Helvetica" panose="020B0604020202020204"/>
                <a:cs typeface="Helvetica" panose="020B0604020202020204"/>
              </a:rPr>
              <a:t> 4.42m x 3.05m (14'6" x 10'0")  A well equipped kitchen comprising of worktops with matching splashbacks with built-in oven and inset two ring ceramic hob, built-in microwave oven, stainless steel sink unit set into worktops with mixer tap, integrated fridge and freezer compartment, integrated washer dryer and dishwasher under worktops, wall mounted cupboards with concealed lighting beneath, wood laminate flooring, door entry phone.  </a:t>
            </a:r>
          </a:p>
          <a:p>
            <a:endParaRPr lang="en-GB" sz="1400" b="1" dirty="0">
              <a:latin typeface="Helvetica" panose="020B0604020202020204"/>
              <a:cs typeface="Helvetica" panose="020B0604020202020204"/>
            </a:endParaRPr>
          </a:p>
          <a:p>
            <a:r>
              <a:rPr lang="en-GB" sz="1400" b="1" dirty="0">
                <a:latin typeface="Helvetica" panose="020B0604020202020204"/>
                <a:cs typeface="Helvetica" panose="020B0604020202020204"/>
              </a:rPr>
              <a:t>SITTING/DINING AREA:  </a:t>
            </a:r>
            <a:r>
              <a:rPr lang="en-GB" sz="1400" dirty="0">
                <a:latin typeface="Helvetica" panose="020B0604020202020204"/>
                <a:cs typeface="Helvetica" panose="020B0604020202020204"/>
              </a:rPr>
              <a:t> Exceptional living space with TV point, radiator, downlighters and wall lighting, double glazed double doors with matching windows overlooking and opening onto: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COVERED BALCONY: </a:t>
            </a:r>
            <a:r>
              <a:rPr lang="en-GB" sz="1400" dirty="0">
                <a:latin typeface="Helvetica" panose="020B0604020202020204"/>
                <a:cs typeface="Helvetica" panose="020B0604020202020204"/>
              </a:rPr>
              <a:t>  Gaining wonderful views over the marina.</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BATHROOM/WC: </a:t>
            </a:r>
            <a:r>
              <a:rPr lang="en-GB" sz="1400" dirty="0">
                <a:latin typeface="Helvetica" panose="020B0604020202020204"/>
                <a:cs typeface="Helvetica" panose="020B0604020202020204"/>
              </a:rPr>
              <a:t>  2.16m x 1.93m (7'1" x 6'4")  Fitted with modern suite comprising bath with jacuzzi spa bath with curved shower splash screen, WC with push button flush, wash hand basin with concealed system, extractor fan, pebble effect tiled floor and attractively tiled walls, fitted mirror over wash basin.</a:t>
            </a:r>
          </a:p>
          <a:p>
            <a:endParaRPr lang="en-GB" sz="1400" b="1" dirty="0">
              <a:latin typeface="Helvetica" panose="020B0604020202020204"/>
              <a:cs typeface="Helvetica" panose="020B0604020202020204"/>
            </a:endParaRPr>
          </a:p>
          <a:p>
            <a:r>
              <a:rPr lang="en-GB" sz="1400" b="1" dirty="0">
                <a:latin typeface="Helvetica" panose="020B0604020202020204"/>
                <a:cs typeface="Helvetica" panose="020B0604020202020204"/>
              </a:rPr>
              <a:t>OUTSIDE:  </a:t>
            </a:r>
            <a:r>
              <a:rPr lang="en-GB" sz="1400" dirty="0">
                <a:latin typeface="Helvetica" panose="020B0604020202020204"/>
                <a:cs typeface="Helvetica" panose="020B0604020202020204"/>
              </a:rPr>
              <a:t> The apartment benefits from allocated parking space.</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TENURE:  </a:t>
            </a:r>
            <a:r>
              <a:rPr lang="en-GB" sz="1400" dirty="0">
                <a:latin typeface="Helvetica" panose="020B0604020202020204"/>
                <a:cs typeface="Helvetica" panose="020B0604020202020204"/>
              </a:rPr>
              <a:t> The property is Leasehold held on a 125 year lease from 2001.  Maintenance Charge:  Approximately £2,250 per annum.  Ground Rent:   </a:t>
            </a:r>
            <a:r>
              <a:rPr lang="en-GB" sz="1400">
                <a:latin typeface="Helvetica" panose="020B0604020202020204"/>
                <a:cs typeface="Helvetica" panose="020B0604020202020204"/>
              </a:rPr>
              <a:t>£391 </a:t>
            </a:r>
            <a:r>
              <a:rPr lang="en-GB" sz="1400" dirty="0">
                <a:latin typeface="Helvetica" panose="020B0604020202020204"/>
                <a:cs typeface="Helvetica" panose="020B0604020202020204"/>
              </a:rPr>
              <a:t>per annum.  </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AGENTS NOTE: </a:t>
            </a:r>
            <a:r>
              <a:rPr lang="en-GB" sz="1400" dirty="0">
                <a:latin typeface="Helvetica" panose="020B0604020202020204"/>
                <a:cs typeface="Helvetica" panose="020B0604020202020204"/>
              </a:rPr>
              <a:t>  No pets are allowed without prior consent and granted by the management company.  </a:t>
            </a:r>
          </a:p>
          <a:p>
            <a:r>
              <a:rPr lang="en-GB" sz="1400" dirty="0">
                <a:latin typeface="Helvetica" panose="020B0604020202020204"/>
                <a:cs typeface="Helvetica" panose="020B0604020202020204"/>
              </a:rPr>
              <a:t> </a:t>
            </a:r>
          </a:p>
          <a:p>
            <a:pPr>
              <a:lnSpc>
                <a:spcPct val="107000"/>
              </a:lnSpc>
              <a:spcAft>
                <a:spcPts val="800"/>
              </a:spcAft>
            </a:pP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solidFill>
                  <a:srgbClr val="333333"/>
                </a:solidFill>
                <a:effectLst/>
                <a:latin typeface="Helvetica" panose="020B0604020202020204"/>
                <a:ea typeface="Times New Roman" panose="02020603050405020304" pitchFamily="18" charset="0"/>
                <a:cs typeface="Helvetica" panose="020B0604020202020204"/>
              </a:rPr>
            </a:br>
            <a:endParaRPr lang="en-US" sz="14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256380"/>
          </a:xfrm>
          <a:prstGeom prst="rect">
            <a:avLst/>
          </a:prstGeom>
          <a:noFill/>
        </p:spPr>
        <p:txBody>
          <a:bodyPr wrap="square" rtlCol="0">
            <a:spAutoFit/>
          </a:bodyPr>
          <a:lstStyle/>
          <a:p>
            <a:r>
              <a:rPr lang="en-GB" sz="1200" b="1" dirty="0">
                <a:latin typeface="Helvetica" panose="020B0604020202020204"/>
                <a:cs typeface="Helvetica" panose="020B0604020202020204"/>
              </a:rPr>
              <a:t>Mortgage Assistance: </a:t>
            </a:r>
            <a:r>
              <a:rPr lang="en-GB" sz="1200" dirty="0">
                <a:latin typeface="Helvetica" panose="020B0604020202020204"/>
                <a:cs typeface="Helvetica" panose="020B0604020202020204"/>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0C52654D-8092-7A62-133F-3885969E7EDC}"/>
              </a:ext>
            </a:extLst>
          </p:cNvPr>
          <p:cNvPicPr>
            <a:picLocks noChangeAspect="1"/>
          </p:cNvPicPr>
          <p:nvPr/>
        </p:nvPicPr>
        <p:blipFill>
          <a:blip r:embed="rId2"/>
          <a:stretch>
            <a:fillRect/>
          </a:stretch>
        </p:blipFill>
        <p:spPr>
          <a:xfrm>
            <a:off x="8809322" y="2368525"/>
            <a:ext cx="5061652" cy="7374194"/>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690</Words>
  <Application>Microsoft Office PowerPoint</Application>
  <PresentationFormat>Custom</PresentationFormat>
  <Paragraphs>111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33</cp:revision>
  <cp:lastPrinted>2024-08-15T12:11:11Z</cp:lastPrinted>
  <dcterms:created xsi:type="dcterms:W3CDTF">2023-03-19T13:39:10Z</dcterms:created>
  <dcterms:modified xsi:type="dcterms:W3CDTF">2025-03-04T11:27:46Z</dcterms:modified>
</cp:coreProperties>
</file>