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65" d="100"/>
          <a:sy n="65" d="100"/>
        </p:scale>
        <p:origin x="1320" y="288"/>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3/25/2025</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buNone/>
            </a:pPr>
            <a:r>
              <a:rPr lang="en-GB" sz="1400" b="1" kern="100" dirty="0">
                <a:solidFill>
                  <a:srgbClr val="0070C0"/>
                </a:solidFill>
                <a:effectLst/>
                <a:latin typeface="Helvetica" panose="020B0604020202020204"/>
                <a:ea typeface="Aptos" panose="020B0004020202020204" pitchFamily="34" charset="0"/>
                <a:cs typeface="Helvetica" panose="020B0604020202020204"/>
              </a:rPr>
              <a:t>A Beautifully Appointed Purpose-Built First Floor Apartment With Excellent Sea Views Enjoying An Enviable Position Just Off Exmouth Seafront Within Allocated Secure Parking Space And Sun Balcony</a:t>
            </a:r>
          </a:p>
          <a:p>
            <a:pPr algn="ctr">
              <a:lnSpc>
                <a:spcPct val="107000"/>
              </a:lnSpc>
              <a:spcAft>
                <a:spcPts val="800"/>
              </a:spcAft>
              <a:buNone/>
            </a:pPr>
            <a:endParaRPr lang="en-GB" sz="1400" kern="100" dirty="0">
              <a:effectLst/>
              <a:latin typeface="Helvetica" panose="020B0604020202020204"/>
              <a:ea typeface="Aptos" panose="020B0004020202020204" pitchFamily="34" charset="0"/>
              <a:cs typeface="Helvetica" panose="020B0604020202020204"/>
            </a:endParaRPr>
          </a:p>
          <a:p>
            <a:pPr algn="ctr">
              <a:lnSpc>
                <a:spcPct val="107000"/>
              </a:lnSpc>
              <a:spcAft>
                <a:spcPts val="800"/>
              </a:spcAft>
            </a:pPr>
            <a:r>
              <a:rPr lang="en-GB" sz="1400" kern="100" dirty="0">
                <a:effectLst/>
                <a:latin typeface="Helvetica" panose="020B0604020202020204"/>
                <a:ea typeface="Aptos" panose="020B0004020202020204" pitchFamily="34" charset="0"/>
                <a:cs typeface="Helvetica" panose="020B0604020202020204"/>
              </a:rPr>
              <a:t>Reception Hall * Open-Plan Stylish Kitchen/Breakfast/Living Room * Two Double Bedrooms * En-Suite Shower Room/</a:t>
            </a:r>
            <a:r>
              <a:rPr lang="en-GB" sz="1400" kern="100" dirty="0" err="1">
                <a:effectLst/>
                <a:latin typeface="Helvetica" panose="020B0604020202020204"/>
                <a:ea typeface="Aptos" panose="020B0004020202020204" pitchFamily="34" charset="0"/>
                <a:cs typeface="Helvetica" panose="020B0604020202020204"/>
              </a:rPr>
              <a:t>Wc</a:t>
            </a:r>
            <a:r>
              <a:rPr lang="en-GB" sz="1400" kern="100" dirty="0">
                <a:effectLst/>
                <a:latin typeface="Helvetica" panose="020B0604020202020204"/>
                <a:ea typeface="Aptos" panose="020B0004020202020204" pitchFamily="34" charset="0"/>
                <a:cs typeface="Helvetica" panose="020B0604020202020204"/>
              </a:rPr>
              <a:t> * Bathroom/</a:t>
            </a:r>
            <a:r>
              <a:rPr lang="en-GB" sz="1400" kern="100" dirty="0" err="1">
                <a:effectLst/>
                <a:latin typeface="Helvetica" panose="020B0604020202020204"/>
                <a:ea typeface="Aptos" panose="020B0004020202020204" pitchFamily="34" charset="0"/>
                <a:cs typeface="Helvetica" panose="020B0604020202020204"/>
              </a:rPr>
              <a:t>Wc</a:t>
            </a:r>
            <a:r>
              <a:rPr lang="en-GB" sz="1400" kern="100" dirty="0">
                <a:effectLst/>
                <a:latin typeface="Helvetica" panose="020B0604020202020204"/>
                <a:ea typeface="Aptos" panose="020B0004020202020204" pitchFamily="34" charset="0"/>
                <a:cs typeface="Helvetica" panose="020B0604020202020204"/>
              </a:rPr>
              <a:t> * Underfloor Heating * Double Glazed Windows * Stairs And Lift To All Floors </a:t>
            </a:r>
          </a:p>
          <a:p>
            <a:pPr algn="ctr">
              <a:lnSpc>
                <a:spcPct val="107000"/>
              </a:lnSpc>
              <a:spcAft>
                <a:spcPts val="800"/>
              </a:spcAft>
            </a:pPr>
            <a:endParaRPr lang="en-GB" sz="1400" kern="100" dirty="0">
              <a:effectLst/>
              <a:latin typeface="Helvetica" panose="020B0604020202020204"/>
              <a:ea typeface="Aptos" panose="020B0004020202020204" pitchFamily="34" charset="0"/>
              <a:cs typeface="Helvetica" panose="020B0604020202020204"/>
            </a:endParaRP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£325</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Share of 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800">
                <a:solidFill>
                  <a:srgbClr val="FFFFFF"/>
                </a:solidFill>
                <a:effectLst/>
                <a:latin typeface="HelveticaNeueLT-Medium"/>
                <a:ea typeface="Times New Roman" panose="02020603050405020304" pitchFamily="18" charset="0"/>
              </a:rPr>
              <a:t> Apartment </a:t>
            </a:r>
            <a:r>
              <a:rPr lang="en-GB">
                <a:solidFill>
                  <a:srgbClr val="FFFFFF"/>
                </a:solidFill>
                <a:latin typeface="HelveticaNeueLT-Medium"/>
                <a:ea typeface="Times New Roman" panose="02020603050405020304" pitchFamily="18" charset="0"/>
              </a:rPr>
              <a:t>11 </a:t>
            </a:r>
            <a:r>
              <a:rPr lang="en-GB" dirty="0" err="1">
                <a:solidFill>
                  <a:srgbClr val="FFFFFF"/>
                </a:solidFill>
                <a:latin typeface="HelveticaNeueLT-Medium"/>
                <a:ea typeface="Times New Roman" panose="02020603050405020304" pitchFamily="18" charset="0"/>
              </a:rPr>
              <a:t>Fennygates</a:t>
            </a:r>
            <a:r>
              <a:rPr lang="en-GB" dirty="0">
                <a:solidFill>
                  <a:srgbClr val="FFFFFF"/>
                </a:solidFill>
                <a:latin typeface="HelveticaNeueLT-Medium"/>
                <a:ea typeface="Times New Roman" panose="02020603050405020304" pitchFamily="18" charset="0"/>
              </a:rPr>
              <a:t>, 9 Foxholes Hill</a:t>
            </a:r>
            <a:r>
              <a:rPr lang="en-GB" sz="1800" dirty="0">
                <a:solidFill>
                  <a:srgbClr val="FFFFFF"/>
                </a:solidFill>
                <a:effectLst/>
                <a:latin typeface="HelveticaNeueLT-Medium"/>
                <a:ea typeface="Times New Roman" panose="02020603050405020304" pitchFamily="18" charset="0"/>
              </a:rPr>
              <a:t>, Exmouth, EX8 2DL</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45690" y="2605188"/>
            <a:ext cx="6319747"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4"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2"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50276" y="3111983"/>
            <a:ext cx="3115070"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812" y="3113639"/>
            <a:ext cx="3171952"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58966" y="5412065"/>
            <a:ext cx="3115070"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934694" y="5412065"/>
            <a:ext cx="3115070" cy="2216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DBA3B0-AF6F-19FC-6146-96BFB3D1C200}"/>
              </a:ext>
            </a:extLst>
          </p:cNvPr>
          <p:cNvSpPr txBox="1"/>
          <p:nvPr/>
        </p:nvSpPr>
        <p:spPr>
          <a:xfrm>
            <a:off x="2521974" y="8436077"/>
            <a:ext cx="3171952" cy="400110"/>
          </a:xfrm>
          <a:prstGeom prst="rect">
            <a:avLst/>
          </a:prstGeom>
          <a:noFill/>
        </p:spPr>
        <p:txBody>
          <a:bodyPr wrap="square" rtlCol="0">
            <a:spAutoFit/>
          </a:bodyPr>
          <a:lstStyle/>
          <a:p>
            <a:pPr algn="ctr"/>
            <a:r>
              <a:rPr lang="en-GB" sz="2000" b="1" dirty="0">
                <a:solidFill>
                  <a:srgbClr val="FF0000"/>
                </a:solidFill>
              </a:rPr>
              <a:t>Awaiting EPC</a:t>
            </a:r>
          </a:p>
        </p:txBody>
      </p:sp>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7383926"/>
          </a:xfrm>
          <a:prstGeom prst="rect">
            <a:avLst/>
          </a:prstGeom>
          <a:noFill/>
        </p:spPr>
        <p:txBody>
          <a:bodyPr wrap="square" rtlCol="0">
            <a:spAutoFit/>
          </a:bodyPr>
          <a:lstStyle/>
          <a:p>
            <a:pPr algn="ctr"/>
            <a:r>
              <a:rPr lang="en-GB" sz="1400" b="1" dirty="0">
                <a:solidFill>
                  <a:srgbClr val="333333"/>
                </a:solidFill>
                <a:latin typeface="Helvetica" panose="020B0604020202020204"/>
                <a:ea typeface="Times New Roman" panose="02020603050405020304" pitchFamily="18" charset="0"/>
                <a:cs typeface="Helvetica" panose="020B0604020202020204"/>
              </a:rPr>
              <a:t>11 </a:t>
            </a:r>
            <a:r>
              <a:rPr lang="en-GB" sz="1400" b="1" dirty="0" err="1">
                <a:solidFill>
                  <a:srgbClr val="333333"/>
                </a:solidFill>
                <a:latin typeface="Helvetica" panose="020B0604020202020204"/>
                <a:ea typeface="Times New Roman" panose="02020603050405020304" pitchFamily="18" charset="0"/>
                <a:cs typeface="Helvetica" panose="020B0604020202020204"/>
              </a:rPr>
              <a:t>Fennygates</a:t>
            </a:r>
            <a:r>
              <a:rPr lang="en-GB" sz="1400" b="1" dirty="0">
                <a:solidFill>
                  <a:srgbClr val="333333"/>
                </a:solidFill>
                <a:latin typeface="Helvetica" panose="020B0604020202020204"/>
                <a:ea typeface="Times New Roman" panose="02020603050405020304" pitchFamily="18" charset="0"/>
                <a:cs typeface="Helvetica" panose="020B0604020202020204"/>
              </a:rPr>
              <a:t>, 9 Foxholes Hill, Exmouth, EX8 2DL</a:t>
            </a:r>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pPr>
              <a:buNone/>
            </a:pPr>
            <a:br>
              <a:rPr lang="en-GB" sz="1400" dirty="0">
                <a:latin typeface="Helvetica" panose="020B0604020202020204"/>
                <a:cs typeface="Helvetica" panose="020B0604020202020204"/>
              </a:rPr>
            </a:br>
            <a:r>
              <a:rPr lang="en-GB" sz="1400" dirty="0" err="1">
                <a:latin typeface="Helvetica" panose="020B0604020202020204"/>
                <a:cs typeface="Helvetica" panose="020B0604020202020204"/>
              </a:rPr>
              <a:t>Fennygates</a:t>
            </a:r>
            <a:r>
              <a:rPr lang="en-GB" sz="1400" dirty="0">
                <a:latin typeface="Helvetica" panose="020B0604020202020204"/>
                <a:cs typeface="Helvetica" panose="020B0604020202020204"/>
              </a:rPr>
              <a:t> is a contemporary designed development of just thirteen apartments conveniently located just moments from the seafront in the select Foxholes Hill area of Exmouth.  The property offers modern stylish accommodation with lift and stairs access providing a wonderful permanent or holiday home retreat.</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THE ACCOMMODATION COMPRISES:  </a:t>
            </a:r>
            <a:r>
              <a:rPr lang="en-GB" sz="1400" dirty="0">
                <a:latin typeface="Helvetica" panose="020B0604020202020204"/>
                <a:cs typeface="Helvetica" panose="020B0604020202020204"/>
              </a:rPr>
              <a:t> Communal entrance with door intercom with stairs and lift for first floor, private front door to:</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RECEPTION HALL:  </a:t>
            </a:r>
            <a:r>
              <a:rPr lang="en-GB" sz="1400" dirty="0">
                <a:latin typeface="Helvetica" panose="020B0604020202020204"/>
                <a:cs typeface="Helvetica" panose="020B0604020202020204"/>
              </a:rPr>
              <a:t> A fine entrance to the property with feature wood flooring, door entry phone.   UTILITIES CUPBOARD: with plumbing for automatic washing machine, water tank, slatted shelving and timer control for hot water and heating, power and light connected.  </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OPEN-PLAN KITCHEN/BREAKFAST/LIVING ROOM: </a:t>
            </a:r>
            <a:r>
              <a:rPr lang="en-GB" sz="1400" dirty="0">
                <a:latin typeface="Helvetica" panose="020B0604020202020204"/>
                <a:cs typeface="Helvetica" panose="020B0604020202020204"/>
              </a:rPr>
              <a:t>  7.72m x 3.68m (25'4" x 12'1")  A bright spacious room comprising:  </a:t>
            </a:r>
            <a:r>
              <a:rPr lang="en-GB" sz="1400" b="1" dirty="0">
                <a:latin typeface="Helvetica" panose="020B0604020202020204"/>
                <a:cs typeface="Helvetica" panose="020B0604020202020204"/>
              </a:rPr>
              <a:t>KITCHEN/BREAKFAST AREA:   </a:t>
            </a:r>
            <a:r>
              <a:rPr lang="en-GB" sz="1400" dirty="0">
                <a:latin typeface="Helvetica" panose="020B0604020202020204"/>
                <a:cs typeface="Helvetica" panose="020B0604020202020204"/>
              </a:rPr>
              <a:t>Fitted range of patterned worktops with inset one and a half bowl ‘Rangemaster’ sink unit with integrated drainer and matching splashbacks, with cupboards, drawer units, integrated dishwasher beneath worktops.  The worktops are extended to provide a good size breakfast bar area, built-in oven and grill, wall mounted cupboards, integrated fridge and freezer, five ring gas hob with ceiling mounted chimney style stainless steel extractor hood over with light, recessed ceiling spotlighting, double glazed window to side aspect, tiled flooring, plinth lighting.   </a:t>
            </a:r>
            <a:r>
              <a:rPr lang="en-GB" sz="1400" b="1" dirty="0">
                <a:latin typeface="Helvetica" panose="020B0604020202020204"/>
                <a:cs typeface="Helvetica" panose="020B0604020202020204"/>
              </a:rPr>
              <a:t>LIVING AREA: </a:t>
            </a:r>
            <a:r>
              <a:rPr lang="en-GB" sz="1400" dirty="0">
                <a:latin typeface="Helvetica" panose="020B0604020202020204"/>
                <a:cs typeface="Helvetica" panose="020B0604020202020204"/>
              </a:rPr>
              <a:t>  Fitted with feature wood flooring, TV point, double glazed window to front aspect, double glazed door giving access to: </a:t>
            </a:r>
            <a:r>
              <a:rPr lang="en-GB" sz="1400" b="1" dirty="0">
                <a:latin typeface="Helvetica" panose="020B0604020202020204"/>
                <a:cs typeface="Helvetica" panose="020B0604020202020204"/>
              </a:rPr>
              <a:t> SUN BALCONY;</a:t>
            </a:r>
            <a:r>
              <a:rPr lang="en-GB" sz="1400" dirty="0">
                <a:latin typeface="Helvetica" panose="020B0604020202020204"/>
                <a:cs typeface="Helvetica" panose="020B0604020202020204"/>
              </a:rPr>
              <a:t>   Glass balustrade gaining lovely views to the sea, also access from Bedroom two.</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MAIN BEDROOM 1: </a:t>
            </a:r>
            <a:r>
              <a:rPr lang="en-GB" sz="1400" dirty="0">
                <a:latin typeface="Helvetica" panose="020B0604020202020204"/>
                <a:cs typeface="Helvetica" panose="020B0604020202020204"/>
              </a:rPr>
              <a:t> 4.37m including doorway recess x 3.45m (14'4" x 11'4")    Two sets of double glazed windows, feature wood flooring, TV point.</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EN-SUITE SHOWER ROOM/WC: </a:t>
            </a:r>
            <a:r>
              <a:rPr lang="en-GB" sz="1400" dirty="0">
                <a:latin typeface="Helvetica" panose="020B0604020202020204"/>
                <a:cs typeface="Helvetica" panose="020B0604020202020204"/>
              </a:rPr>
              <a:t>  2.26m x 1.68m (7'5" x 5'6")  Fitted with double width shower cubicle with sliding doors, chrome shower unit, wash hand basin, WC with dual push button flush, fully tiled walls, tiled flooring, chrome heated towel rail, ceiling led lighting and ceiling extractor fan, fitted mirror with integrated light, underfloor heating.</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BEDROOM 2: </a:t>
            </a:r>
            <a:r>
              <a:rPr lang="en-GB" sz="1400" dirty="0">
                <a:latin typeface="Helvetica" panose="020B0604020202020204"/>
                <a:cs typeface="Helvetica" panose="020B0604020202020204"/>
              </a:rPr>
              <a:t>  3.78m including doorway recess x 3.02m (12'5" x 9'11")   With feature wood flooring, double glazed double doors opening onto the balcony.</a:t>
            </a:r>
          </a:p>
          <a:p>
            <a:pPr>
              <a:buNone/>
            </a:pPr>
            <a:endParaRPr lang="en-GB" sz="10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BATHROOM/WC: </a:t>
            </a:r>
            <a:r>
              <a:rPr lang="en-GB" sz="1400" dirty="0">
                <a:latin typeface="Helvetica" panose="020B0604020202020204"/>
                <a:cs typeface="Helvetica" panose="020B0604020202020204"/>
              </a:rPr>
              <a:t>  2.44m x 1.96m (8'0" x 6'5")   Comprising of bath, wall mounted wash hand basin, WC with concealed cistern and dual push button flush, fully tiled walls, tiled flooring and underfloor heating, chrome heated towel rail, recessed ceiling led spotlighting, ceiling extractor fan, mirror with integrated light.</a:t>
            </a:r>
          </a:p>
          <a:p>
            <a:pPr>
              <a:buNone/>
            </a:pPr>
            <a:endParaRPr lang="en-GB" sz="1400" dirty="0">
              <a:latin typeface="Helvetica" panose="020B0604020202020204"/>
              <a:cs typeface="Helvetica" panose="020B0604020202020204"/>
            </a:endParaRPr>
          </a:p>
          <a:p>
            <a:pPr>
              <a:lnSpc>
                <a:spcPct val="107000"/>
              </a:lnSpc>
              <a:spcAft>
                <a:spcPts val="800"/>
              </a:spcAft>
            </a:pPr>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br>
              <a:rPr lang="en-GB" sz="1400" dirty="0">
                <a:solidFill>
                  <a:srgbClr val="333333"/>
                </a:solidFill>
                <a:effectLst/>
                <a:latin typeface="Helvetica" panose="020B0604020202020204"/>
                <a:ea typeface="Times New Roman" panose="02020603050405020304" pitchFamily="18" charset="0"/>
                <a:cs typeface="Helvetica" panose="020B0604020202020204"/>
              </a:rPr>
            </a:br>
            <a:endParaRPr lang="en-US" sz="1400" dirty="0">
              <a:latin typeface="Helvetica" panose="020B0604020202020204"/>
              <a:cs typeface="Helvetica" panose="020B0604020202020204"/>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9656490"/>
          </a:xfrm>
          <a:prstGeom prst="rect">
            <a:avLst/>
          </a:prstGeom>
          <a:noFill/>
        </p:spPr>
        <p:txBody>
          <a:bodyPr wrap="square" rtlCol="0">
            <a:spAutoFit/>
          </a:bodyPr>
          <a:lstStyle/>
          <a:p>
            <a:pPr>
              <a:buNone/>
            </a:pPr>
            <a:r>
              <a:rPr lang="en-GB" sz="1400" b="1" dirty="0">
                <a:latin typeface="Helvetica" panose="020B0604020202020204"/>
                <a:cs typeface="Helvetica" panose="020B0604020202020204"/>
              </a:rPr>
              <a:t>OUTSIDE:  </a:t>
            </a:r>
            <a:r>
              <a:rPr lang="en-GB" sz="1400" dirty="0">
                <a:latin typeface="Helvetica" panose="020B0604020202020204"/>
                <a:cs typeface="Helvetica" panose="020B0604020202020204"/>
              </a:rPr>
              <a:t> Accessed via gated entrance and enjoys an allocated parking space and good size storeroom.  There are attractive communal gardens to the rear of the development.</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TENURE:   </a:t>
            </a:r>
            <a:r>
              <a:rPr lang="en-GB" sz="1400" dirty="0">
                <a:latin typeface="Helvetica" panose="020B0604020202020204"/>
                <a:cs typeface="Helvetica" panose="020B0604020202020204"/>
              </a:rPr>
              <a:t>The property is leasehold with an equal share of the freehold.  Maintenance Charge:  To be confirmed.</a:t>
            </a:r>
          </a:p>
          <a:p>
            <a:pPr>
              <a:buNone/>
            </a:pPr>
            <a:endParaRPr lang="en-GB" sz="1400" dirty="0">
              <a:latin typeface="Helvetica" panose="020B0604020202020204"/>
              <a:cs typeface="Helvetica" panose="020B0604020202020204"/>
            </a:endParaRPr>
          </a:p>
          <a:p>
            <a:r>
              <a:rPr lang="en-GB" sz="1400" dirty="0">
                <a:latin typeface="Helvetica" panose="020B0604020202020204"/>
                <a:cs typeface="Helvetica" panose="020B0604020202020204"/>
              </a:rPr>
              <a:t> </a:t>
            </a: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a:t>
            </a:r>
            <a:r>
              <a:rPr lang="en-GB" sz="1200" b="1">
                <a:solidFill>
                  <a:srgbClr val="333333"/>
                </a:solidFill>
                <a:effectLst/>
                <a:latin typeface="Helvetica" panose="020B0604020202020204" pitchFamily="34" charset="0"/>
                <a:ea typeface="Times New Roman" panose="02020603050405020304" pitchFamily="18" charset="0"/>
                <a:cs typeface="Helvetica-Bold"/>
              </a:rPr>
              <a:t>:   </a:t>
            </a:r>
            <a:endParaRPr lang="en-GB" sz="120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descr="A floor plan of a house&#10;&#10;AI-generated content may be incorrect.">
            <a:extLst>
              <a:ext uri="{FF2B5EF4-FFF2-40B4-BE49-F238E27FC236}">
                <a16:creationId xmlns:a16="http://schemas.microsoft.com/office/drawing/2014/main" id="{D290BF46-FCD6-A916-E95E-64F75E065AFB}"/>
              </a:ext>
            </a:extLst>
          </p:cNvPr>
          <p:cNvPicPr>
            <a:picLocks noChangeAspect="1"/>
          </p:cNvPicPr>
          <p:nvPr/>
        </p:nvPicPr>
        <p:blipFill>
          <a:blip r:embed="rId2"/>
          <a:stretch>
            <a:fillRect/>
          </a:stretch>
        </p:blipFill>
        <p:spPr>
          <a:xfrm>
            <a:off x="8475194" y="2905434"/>
            <a:ext cx="5288115" cy="6799006"/>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263</TotalTime>
  <Words>818</Words>
  <Application>Microsoft Office PowerPoint</Application>
  <PresentationFormat>Custom</PresentationFormat>
  <Paragraphs>106</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31</cp:revision>
  <cp:lastPrinted>2025-03-25T13:29:06Z</cp:lastPrinted>
  <dcterms:created xsi:type="dcterms:W3CDTF">2023-03-19T13:39:10Z</dcterms:created>
  <dcterms:modified xsi:type="dcterms:W3CDTF">2025-03-25T13:34:23Z</dcterms:modified>
</cp:coreProperties>
</file>