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15119350" cy="1069181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6"/>
    <p:restoredTop sz="96327"/>
  </p:normalViewPr>
  <p:slideViewPr>
    <p:cSldViewPr snapToGrid="0" showGuides="1">
      <p:cViewPr varScale="1">
        <p:scale>
          <a:sx n="65" d="100"/>
          <a:sy n="65" d="100"/>
        </p:scale>
        <p:origin x="2010" y="288"/>
      </p:cViewPr>
      <p:guideLst>
        <p:guide orient="horz" pos="3345"/>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GB"/>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85391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30021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42076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01844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GB"/>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701A29-D3F8-E041-970A-5989E69128E0}"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6512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2701A29-D3F8-E041-970A-5989E69128E0}"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1530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2701A29-D3F8-E041-970A-5989E69128E0}" type="datetimeFigureOut">
              <a:rPr lang="en-US" smtClean="0"/>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85854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2701A29-D3F8-E041-970A-5989E69128E0}" type="datetimeFigureOut">
              <a:rPr lang="en-US" smtClean="0"/>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64253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01A29-D3F8-E041-970A-5989E69128E0}" type="datetimeFigureOut">
              <a:rPr lang="en-US" smtClean="0"/>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25587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87422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GB"/>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92217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2701A29-D3F8-E041-970A-5989E69128E0}" type="datetimeFigureOut">
              <a:rPr lang="en-US" smtClean="0"/>
              <a:t>3/21/2025</a:t>
            </a:fld>
            <a:endParaRPr 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BA630AFC-AC19-1346-832F-CC2FF9CB1B69}" type="slidenum">
              <a:rPr lang="en-US" smtClean="0"/>
              <a:t>‹#›</a:t>
            </a:fld>
            <a:endParaRPr lang="en-US"/>
          </a:p>
        </p:txBody>
      </p:sp>
    </p:spTree>
    <p:extLst>
      <p:ext uri="{BB962C8B-B14F-4D97-AF65-F5344CB8AC3E}">
        <p14:creationId xmlns:p14="http://schemas.microsoft.com/office/powerpoint/2010/main" val="1028000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4B1E7273-DB54-78AB-B7F4-503D942EA53B}"/>
              </a:ext>
            </a:extLst>
          </p:cNvPr>
          <p:cNvPicPr>
            <a:picLocks noChangeAspect="1"/>
          </p:cNvPicPr>
          <p:nvPr/>
        </p:nvPicPr>
        <p:blipFill>
          <a:blip r:embed="rId2">
            <a:alphaModFix/>
          </a:blip>
          <a:stretch>
            <a:fillRect/>
          </a:stretch>
        </p:blipFill>
        <p:spPr>
          <a:xfrm>
            <a:off x="7751591" y="417122"/>
            <a:ext cx="7176652" cy="8748922"/>
          </a:xfrm>
          <a:prstGeom prst="rect">
            <a:avLst/>
          </a:prstGeom>
        </p:spPr>
      </p:pic>
      <p:sp>
        <p:nvSpPr>
          <p:cNvPr id="17" name="Text Box 23">
            <a:extLst>
              <a:ext uri="{FF2B5EF4-FFF2-40B4-BE49-F238E27FC236}">
                <a16:creationId xmlns:a16="http://schemas.microsoft.com/office/drawing/2014/main" id="{1E14AAD1-56FE-6AFF-ED06-45802F91C36B}"/>
              </a:ext>
            </a:extLst>
          </p:cNvPr>
          <p:cNvSpPr txBox="1">
            <a:spLocks noChangeArrowheads="1"/>
          </p:cNvSpPr>
          <p:nvPr/>
        </p:nvSpPr>
        <p:spPr bwMode="auto">
          <a:xfrm>
            <a:off x="8230915" y="7098392"/>
            <a:ext cx="6120130" cy="21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buNone/>
            </a:pPr>
            <a:r>
              <a:rPr lang="en-GB" sz="1400" b="1" kern="100" dirty="0">
                <a:solidFill>
                  <a:srgbClr val="0070C0"/>
                </a:solidFill>
                <a:effectLst/>
                <a:latin typeface="Helvetica" panose="020B0604020202020204"/>
                <a:ea typeface="Aptos" panose="020B0004020202020204" pitchFamily="34" charset="0"/>
                <a:cs typeface="Helvetica" panose="020B0604020202020204"/>
              </a:rPr>
              <a:t>An Extended Semi Detached Bungalow Located In A Favoured Area Close To Amenities With Level Garden, Block Paved Driveway/Parking Area, Offered For Sale With No Ongoing Chain</a:t>
            </a:r>
          </a:p>
          <a:p>
            <a:pPr algn="ctr">
              <a:lnSpc>
                <a:spcPct val="107000"/>
              </a:lnSpc>
              <a:spcAft>
                <a:spcPts val="800"/>
              </a:spcAft>
              <a:buNone/>
            </a:pPr>
            <a:r>
              <a:rPr lang="en-GB" sz="1400" kern="100" dirty="0">
                <a:effectLst/>
                <a:latin typeface="Helvetica" panose="020B0604020202020204"/>
                <a:ea typeface="Aptos" panose="020B0004020202020204" pitchFamily="34" charset="0"/>
                <a:cs typeface="Helvetica" panose="020B0604020202020204"/>
              </a:rPr>
              <a:t> </a:t>
            </a:r>
          </a:p>
          <a:p>
            <a:pPr algn="ctr">
              <a:lnSpc>
                <a:spcPct val="107000"/>
              </a:lnSpc>
              <a:spcAft>
                <a:spcPts val="800"/>
              </a:spcAft>
            </a:pPr>
            <a:r>
              <a:rPr lang="en-GB" sz="1400" kern="100" dirty="0">
                <a:effectLst/>
                <a:latin typeface="Helvetica" panose="020B0604020202020204"/>
                <a:ea typeface="Aptos" panose="020B0004020202020204" pitchFamily="34" charset="0"/>
                <a:cs typeface="Helvetica" panose="020B0604020202020204"/>
              </a:rPr>
              <a:t>Significantly Refurbished Accommodation * Mostly Re-Skimmed And Plastered Walls * Modern Double Glazing * L</a:t>
            </a:r>
            <a:r>
              <a:rPr lang="en-GB" sz="1400" kern="100" dirty="0">
                <a:latin typeface="Helvetica" panose="020B0604020202020204"/>
                <a:ea typeface="Aptos" panose="020B0004020202020204" pitchFamily="34" charset="0"/>
                <a:cs typeface="Helvetica" panose="020B0604020202020204"/>
              </a:rPr>
              <a:t>iving Room</a:t>
            </a:r>
            <a:r>
              <a:rPr lang="en-GB" sz="1400" kern="100" dirty="0">
                <a:effectLst/>
                <a:latin typeface="Helvetica" panose="020B0604020202020204"/>
                <a:ea typeface="Aptos" panose="020B0004020202020204" pitchFamily="34" charset="0"/>
                <a:cs typeface="Helvetica" panose="020B0604020202020204"/>
              </a:rPr>
              <a:t> * Two Double Bedrooms * Extended Kitchen/Breakfast Room * Utility Area * Shower Room/</a:t>
            </a:r>
            <a:r>
              <a:rPr lang="en-GB" sz="1400" kern="100" dirty="0" err="1">
                <a:effectLst/>
                <a:latin typeface="Helvetica" panose="020B0604020202020204"/>
                <a:ea typeface="Aptos" panose="020B0004020202020204" pitchFamily="34" charset="0"/>
                <a:cs typeface="Helvetica" panose="020B0604020202020204"/>
              </a:rPr>
              <a:t>Wc</a:t>
            </a:r>
            <a:r>
              <a:rPr lang="en-GB" sz="1400" kern="100" dirty="0">
                <a:effectLst/>
                <a:latin typeface="Helvetica" panose="020B0604020202020204"/>
                <a:ea typeface="Aptos" panose="020B0004020202020204" pitchFamily="34" charset="0"/>
                <a:cs typeface="Helvetica" panose="020B0604020202020204"/>
              </a:rPr>
              <a:t> * Gas Central Heating * New Floor Coverings  Where Stated </a:t>
            </a:r>
          </a:p>
          <a:p>
            <a:pPr algn="ctr">
              <a:lnSpc>
                <a:spcPct val="107000"/>
              </a:lnSpc>
              <a:spcAft>
                <a:spcPts val="800"/>
              </a:spcAft>
            </a:pPr>
            <a:endParaRPr lang="en-GB" sz="1400" kern="100" dirty="0">
              <a:effectLst/>
              <a:latin typeface="Helvetica" panose="020B0604020202020204"/>
              <a:ea typeface="Aptos" panose="020B0004020202020204" pitchFamily="34" charset="0"/>
              <a:cs typeface="Helvetica" panose="020B0604020202020204"/>
            </a:endParaRPr>
          </a:p>
        </p:txBody>
      </p:sp>
      <p:sp>
        <p:nvSpPr>
          <p:cNvPr id="20" name="Text Box 24">
            <a:extLst>
              <a:ext uri="{FF2B5EF4-FFF2-40B4-BE49-F238E27FC236}">
                <a16:creationId xmlns:a16="http://schemas.microsoft.com/office/drawing/2014/main" id="{091C62D5-6A48-5D3C-30F0-C9E302EBA621}"/>
              </a:ext>
            </a:extLst>
          </p:cNvPr>
          <p:cNvSpPr txBox="1">
            <a:spLocks noChangeArrowheads="1"/>
          </p:cNvSpPr>
          <p:nvPr/>
        </p:nvSpPr>
        <p:spPr bwMode="auto">
          <a:xfrm>
            <a:off x="12570920" y="1751903"/>
            <a:ext cx="1925181" cy="83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GUIDE PRICE</a:t>
            </a:r>
            <a:r>
              <a:rPr lang="en-GB" sz="1200" dirty="0">
                <a:solidFill>
                  <a:srgbClr val="0048FF"/>
                </a:solidFill>
                <a:effectLst/>
                <a:latin typeface="HelveticaNeueLT-Roman"/>
                <a:ea typeface="Times New Roman" panose="02020603050405020304" pitchFamily="18" charset="0"/>
                <a:cs typeface="HelveticaNeueLT-Roman"/>
              </a:rPr>
              <a:t> </a:t>
            </a:r>
            <a:r>
              <a:rPr lang="en-GB" sz="1900" dirty="0">
                <a:solidFill>
                  <a:srgbClr val="000000"/>
                </a:solidFill>
                <a:effectLst/>
                <a:latin typeface="HelveticaNeueLT-Roman"/>
                <a:ea typeface="Times New Roman" panose="02020603050405020304" pitchFamily="18" charset="0"/>
                <a:cs typeface="HelveticaNeueLT-Roman"/>
              </a:rPr>
              <a:t>£360</a:t>
            </a:r>
            <a:r>
              <a:rPr lang="en-GB" sz="1900" dirty="0">
                <a:solidFill>
                  <a:srgbClr val="000000"/>
                </a:solidFill>
                <a:latin typeface="HelveticaNeueLT-Roman"/>
                <a:ea typeface="Times New Roman" panose="02020603050405020304" pitchFamily="18" charset="0"/>
                <a:cs typeface="HelveticaNeueLT-Roman"/>
              </a:rPr>
              <a:t>,000</a:t>
            </a:r>
            <a:endParaRPr lang="en-GB" sz="1200" dirty="0">
              <a:effectLst/>
              <a:latin typeface="Times New Roman" panose="02020603050405020304" pitchFamily="18" charset="0"/>
              <a:ea typeface="Times New Roman" panose="02020603050405020304" pitchFamily="18" charset="0"/>
            </a:endParaRPr>
          </a:p>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TENURE </a:t>
            </a:r>
            <a:r>
              <a:rPr lang="en-GB" sz="1200" dirty="0">
                <a:solidFill>
                  <a:srgbClr val="0048FF"/>
                </a:solidFill>
                <a:effectLst/>
                <a:latin typeface="HelveticaNeueLT-Roman"/>
                <a:ea typeface="Times New Roman" panose="02020603050405020304" pitchFamily="18" charset="0"/>
                <a:cs typeface="HelveticaNeueLT-Roman"/>
              </a:rPr>
              <a:t>	</a:t>
            </a:r>
            <a:r>
              <a:rPr lang="en-GB" sz="1200" dirty="0">
                <a:effectLst/>
                <a:latin typeface="HelveticaNeueLT-Roman"/>
                <a:ea typeface="Times New Roman" panose="02020603050405020304" pitchFamily="18" charset="0"/>
                <a:cs typeface="HelveticaNeueLT-Roman"/>
              </a:rPr>
              <a:t>Freehold</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
        <p:nvSpPr>
          <p:cNvPr id="21" name="Text Box 26">
            <a:extLst>
              <a:ext uri="{FF2B5EF4-FFF2-40B4-BE49-F238E27FC236}">
                <a16:creationId xmlns:a16="http://schemas.microsoft.com/office/drawing/2014/main" id="{6EF9207B-DFE2-5C64-D8E8-504DA677FC37}"/>
              </a:ext>
            </a:extLst>
          </p:cNvPr>
          <p:cNvSpPr txBox="1">
            <a:spLocks noChangeArrowheads="1"/>
          </p:cNvSpPr>
          <p:nvPr/>
        </p:nvSpPr>
        <p:spPr bwMode="auto">
          <a:xfrm>
            <a:off x="8230915" y="1804912"/>
            <a:ext cx="4063365"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sz="1800" dirty="0">
                <a:solidFill>
                  <a:srgbClr val="FFFFFF"/>
                </a:solidFill>
                <a:effectLst/>
                <a:latin typeface="HelveticaNeueLT-Medium"/>
                <a:ea typeface="Times New Roman" panose="02020603050405020304" pitchFamily="18" charset="0"/>
              </a:rPr>
              <a:t> </a:t>
            </a:r>
            <a:r>
              <a:rPr lang="en-GB" dirty="0">
                <a:solidFill>
                  <a:srgbClr val="FFFFFF"/>
                </a:solidFill>
                <a:latin typeface="HelveticaNeueLT-Medium"/>
                <a:ea typeface="Times New Roman" panose="02020603050405020304" pitchFamily="18" charset="0"/>
              </a:rPr>
              <a:t>17 Elmfield Crescent</a:t>
            </a:r>
            <a:r>
              <a:rPr lang="en-GB" sz="1800" dirty="0">
                <a:solidFill>
                  <a:srgbClr val="FFFFFF"/>
                </a:solidFill>
                <a:effectLst/>
                <a:latin typeface="HelveticaNeueLT-Medium"/>
                <a:ea typeface="Times New Roman" panose="02020603050405020304" pitchFamily="18" charset="0"/>
              </a:rPr>
              <a:t>, Exmouth, EX8 3BL</a:t>
            </a:r>
            <a:endParaRPr lang="en-GB" sz="1800" dirty="0">
              <a:effectLst/>
              <a:latin typeface="Times New Roman" panose="02020603050405020304" pitchFamily="18" charset="0"/>
              <a:ea typeface="Times New Roman" panose="02020603050405020304" pitchFamily="18" charset="0"/>
            </a:endParaRPr>
          </a:p>
        </p:txBody>
      </p:sp>
      <p:sp>
        <p:nvSpPr>
          <p:cNvPr id="22" name="Text Box 19">
            <a:extLst>
              <a:ext uri="{FF2B5EF4-FFF2-40B4-BE49-F238E27FC236}">
                <a16:creationId xmlns:a16="http://schemas.microsoft.com/office/drawing/2014/main" id="{B5E09519-8895-6BE0-CC84-333AE5155FA9}"/>
              </a:ext>
            </a:extLst>
          </p:cNvPr>
          <p:cNvSpPr txBox="1">
            <a:spLocks noChangeArrowheads="1"/>
          </p:cNvSpPr>
          <p:nvPr/>
        </p:nvSpPr>
        <p:spPr bwMode="auto">
          <a:xfrm>
            <a:off x="8230915" y="741447"/>
            <a:ext cx="6480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800" dirty="0" err="1">
                <a:solidFill>
                  <a:srgbClr val="333333"/>
                </a:solidFill>
                <a:effectLst/>
                <a:latin typeface="Helvetica" pitchFamily="2" charset="0"/>
                <a:ea typeface="Times New Roman" panose="02020603050405020304" pitchFamily="18" charset="0"/>
                <a:cs typeface="HelveticaNeueLTStd-Bd"/>
              </a:rPr>
              <a:t>www.</a:t>
            </a:r>
            <a:r>
              <a:rPr lang="en-GB" sz="1800" dirty="0" err="1">
                <a:solidFill>
                  <a:srgbClr val="333333"/>
                </a:solidFill>
                <a:effectLst/>
                <a:latin typeface="Helvetica" pitchFamily="2" charset="0"/>
                <a:ea typeface="Times New Roman" panose="02020603050405020304" pitchFamily="18" charset="0"/>
                <a:cs typeface="HelveticaNeueLTStd-Md"/>
              </a:rPr>
              <a:t>pennys.net</a:t>
            </a:r>
            <a:endParaRPr lang="en-GB" sz="12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FCBF282-AD09-E914-C52C-EB3FBC53349C}"/>
              </a:ext>
            </a:extLst>
          </p:cNvPr>
          <p:cNvCxnSpPr/>
          <p:nvPr/>
        </p:nvCxnSpPr>
        <p:spPr>
          <a:xfrm>
            <a:off x="7751591" y="9682947"/>
            <a:ext cx="7078779" cy="0"/>
          </a:xfrm>
          <a:prstGeom prst="line">
            <a:avLst/>
          </a:prstGeom>
          <a:ln w="28575">
            <a:solidFill>
              <a:srgbClr val="0057A7"/>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6F1A157-92E8-A84F-7708-EA363B8D6491}"/>
              </a:ext>
            </a:extLst>
          </p:cNvPr>
          <p:cNvSpPr>
            <a:spLocks noChangeArrowheads="1"/>
          </p:cNvSpPr>
          <p:nvPr/>
        </p:nvSpPr>
        <p:spPr bwMode="auto">
          <a:xfrm>
            <a:off x="408260" y="359887"/>
            <a:ext cx="6840220" cy="9972040"/>
          </a:xfrm>
          <a:prstGeom prst="rect">
            <a:avLst/>
          </a:prstGeom>
          <a:noFill/>
          <a:ln w="44450">
            <a:solidFill>
              <a:srgbClr val="0057A8"/>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 name="Text Box 22">
            <a:extLst>
              <a:ext uri="{FF2B5EF4-FFF2-40B4-BE49-F238E27FC236}">
                <a16:creationId xmlns:a16="http://schemas.microsoft.com/office/drawing/2014/main" id="{24A89932-7C65-608A-E3EC-D32690BE7309}"/>
              </a:ext>
            </a:extLst>
          </p:cNvPr>
          <p:cNvSpPr txBox="1">
            <a:spLocks noChangeArrowheads="1"/>
          </p:cNvSpPr>
          <p:nvPr/>
        </p:nvSpPr>
        <p:spPr bwMode="auto">
          <a:xfrm>
            <a:off x="592579" y="9682947"/>
            <a:ext cx="6480175"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r>
              <a:rPr lang="en-GB" sz="600">
                <a:solidFill>
                  <a:srgbClr val="000000"/>
                </a:solidFill>
                <a:effectLst/>
                <a:latin typeface="Helvetica" pitchFamily="2" charset="0"/>
                <a:ea typeface="Times New Roman" panose="02020603050405020304" pitchFamily="18" charset="0"/>
                <a:cs typeface="Times-Italic" pitchFamily="2" charset="0"/>
              </a:rPr>
              <a:t>Pennys Estate Agents Limited for themselves and for the vendor of this property whose agents they are give notice that:- (1) These particulars do not constitute any part of an offer or a contract. (2) All statements contained in these particulars are made without responsibility on the part of Pennys Estate Agents Limited. (3) None of the statements contained in these particulars are to be relied upon as a statement or representation of fact. (4) Any intending purchaser must satisfy himself/herself by inspection or otherwise as to the correctness of each of the statements contained in these particulars. (5) The vendor does not make or give and neither do Pennys Estate Agents Limited nor any person in their employment has any authority to make or give any representation or warranty whatever in relation to this property.</a:t>
            </a:r>
            <a:endParaRPr lang="en-GB" sz="1200">
              <a:effectLst/>
              <a:latin typeface="Times New Roman" panose="02020603050405020304" pitchFamily="18" charset="0"/>
              <a:ea typeface="Times New Roman" panose="02020603050405020304" pitchFamily="18" charset="0"/>
            </a:endParaRPr>
          </a:p>
          <a:p>
            <a:r>
              <a:rPr lang="en-GB" sz="600">
                <a:solidFill>
                  <a:srgbClr val="000000"/>
                </a:solidFill>
                <a:effectLst/>
                <a:latin typeface="Helvetica"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9EC478D6-12EA-3601-26AA-1125E32778FF}"/>
              </a:ext>
            </a:extLst>
          </p:cNvPr>
          <p:cNvPicPr>
            <a:picLocks noChangeAspect="1"/>
          </p:cNvPicPr>
          <p:nvPr/>
        </p:nvPicPr>
        <p:blipFill>
          <a:blip r:embed="rId3">
            <a:extLst>
              <a:ext uri="{28A0092B-C50C-407E-A947-70E740481C1C}">
                <a14:useLocalDpi xmlns:a14="http://schemas.microsoft.com/office/drawing/2010/main" val="0"/>
              </a:ext>
            </a:extLst>
          </a:blip>
          <a:srcRect b="35262"/>
          <a:stretch>
            <a:fillRect/>
          </a:stretch>
        </p:blipFill>
        <p:spPr bwMode="auto">
          <a:xfrm>
            <a:off x="7746699" y="9950366"/>
            <a:ext cx="1910470" cy="437313"/>
          </a:xfrm>
          <a:prstGeom prst="rect">
            <a:avLst/>
          </a:prstGeom>
          <a:noFill/>
        </p:spPr>
      </p:pic>
      <p:sp>
        <p:nvSpPr>
          <p:cNvPr id="54" name="Text Box 20">
            <a:extLst>
              <a:ext uri="{FF2B5EF4-FFF2-40B4-BE49-F238E27FC236}">
                <a16:creationId xmlns:a16="http://schemas.microsoft.com/office/drawing/2014/main" id="{8F2A2BE9-1C5F-7733-10AA-F18CCE2B41B7}"/>
              </a:ext>
            </a:extLst>
          </p:cNvPr>
          <p:cNvSpPr txBox="1">
            <a:spLocks noChangeArrowheads="1"/>
          </p:cNvSpPr>
          <p:nvPr/>
        </p:nvSpPr>
        <p:spPr bwMode="auto">
          <a:xfrm>
            <a:off x="7746699" y="9805151"/>
            <a:ext cx="677518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Bd"/>
              </a:rPr>
              <a:t>PENNYS ESTATE AGENTS</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818285"/>
                </a:solidFill>
                <a:effectLst/>
                <a:latin typeface="Frutiger LT Std 55 Roman"/>
                <a:ea typeface="Times New Roman" panose="02020603050405020304" pitchFamily="18" charset="0"/>
                <a:cs typeface="HelveticaNeueLTStd-Lt"/>
              </a:rPr>
              <a:t>2 Rolle House, Rolle Street, Exmouth, Devon, EX8 2SN</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Lt"/>
              </a:rPr>
              <a:t>Tel:</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a:solidFill>
                  <a:srgbClr val="818285"/>
                </a:solidFill>
                <a:effectLst/>
                <a:latin typeface="Frutiger LT Std 55 Roman"/>
                <a:ea typeface="Times New Roman" panose="02020603050405020304" pitchFamily="18" charset="0"/>
                <a:cs typeface="HelveticaNeueLTStd-Md"/>
              </a:rPr>
              <a:t>01395 264111 </a:t>
            </a:r>
            <a:r>
              <a:rPr lang="en-GB" sz="1100" dirty="0" err="1">
                <a:solidFill>
                  <a:srgbClr val="0057A8"/>
                </a:solidFill>
                <a:effectLst/>
                <a:latin typeface="Frutiger LT Std 55 Roman"/>
                <a:ea typeface="Times New Roman" panose="02020603050405020304" pitchFamily="18" charset="0"/>
                <a:cs typeface="HelveticaNeueLTStd-Lt"/>
              </a:rPr>
              <a:t>EMail</a:t>
            </a:r>
            <a:r>
              <a:rPr lang="en-GB" sz="1100" dirty="0">
                <a:solidFill>
                  <a:srgbClr val="0057A8"/>
                </a:solidFill>
                <a:effectLst/>
                <a:latin typeface="Frutiger LT Std 55 Roman"/>
                <a:ea typeface="Times New Roman" panose="02020603050405020304" pitchFamily="18" charset="0"/>
                <a:cs typeface="HelveticaNeueLTStd-Lt"/>
              </a:rPr>
              <a:t>:</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err="1">
                <a:solidFill>
                  <a:srgbClr val="818285"/>
                </a:solidFill>
                <a:effectLst/>
                <a:latin typeface="Frutiger LT Std 55 Roman"/>
                <a:ea typeface="Times New Roman" panose="02020603050405020304" pitchFamily="18" charset="0"/>
                <a:cs typeface="HelveticaNeueLTStd-Md"/>
              </a:rPr>
              <a:t>help@pennys.net</a:t>
            </a:r>
            <a:endParaRPr lang="en-GB" sz="1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D572870-F8B2-B9BC-1A37-B015BCF31B4B}"/>
              </a:ext>
            </a:extLst>
          </p:cNvPr>
          <p:cNvSpPr txBox="1"/>
          <p:nvPr/>
        </p:nvSpPr>
        <p:spPr>
          <a:xfrm>
            <a:off x="14581541" y="4320142"/>
            <a:ext cx="3155749" cy="1607304"/>
          </a:xfrm>
          <a:prstGeom prst="rect">
            <a:avLst/>
          </a:prstGeom>
          <a:noFill/>
          <a:ln>
            <a:noFill/>
          </a:ln>
        </p:spPr>
        <p:txBody>
          <a:bodyPr wrap="square" rtlCol="0">
            <a:spAutoFit/>
          </a:bodyPr>
          <a:lstStyle/>
          <a:p>
            <a:endParaRPr lang="en-GB" dirty="0"/>
          </a:p>
        </p:txBody>
      </p:sp>
      <p:pic>
        <p:nvPicPr>
          <p:cNvPr id="1026" name="Picture 2">
            <a:extLst>
              <a:ext uri="{FF2B5EF4-FFF2-40B4-BE49-F238E27FC236}">
                <a16:creationId xmlns:a16="http://schemas.microsoft.com/office/drawing/2014/main" id="{4D13459A-FF7A-FCCB-C42F-1199D9924E1A}"/>
              </a:ext>
            </a:extLst>
          </p:cNvPr>
          <p:cNvPicPr>
            <a:picLocks noChangeAspect="1" noChangeArrowheads="1"/>
          </p:cNvPicPr>
          <p:nvPr/>
        </p:nvPicPr>
        <p:blipFill>
          <a:blip r:embed="rId4"/>
          <a:srcRect/>
          <a:stretch/>
        </p:blipFill>
        <p:spPr bwMode="auto">
          <a:xfrm>
            <a:off x="8145690" y="2605188"/>
            <a:ext cx="6319747" cy="4459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1A75E3-4934-DB28-CD3A-701109B16DBE}"/>
              </a:ext>
            </a:extLst>
          </p:cNvPr>
          <p:cNvPicPr>
            <a:picLocks noChangeAspect="1" noChangeArrowheads="1"/>
          </p:cNvPicPr>
          <p:nvPr/>
        </p:nvPicPr>
        <p:blipFill>
          <a:blip r:embed="rId5"/>
          <a:srcRect/>
          <a:stretch/>
        </p:blipFill>
        <p:spPr bwMode="auto">
          <a:xfrm>
            <a:off x="653912" y="608851"/>
            <a:ext cx="3111434" cy="23335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DA2AA65-6B32-34E4-EA1C-213C1171C05A}"/>
              </a:ext>
            </a:extLst>
          </p:cNvPr>
          <p:cNvPicPr>
            <a:picLocks noChangeAspect="1" noChangeArrowheads="1"/>
          </p:cNvPicPr>
          <p:nvPr/>
        </p:nvPicPr>
        <p:blipFill>
          <a:blip r:embed="rId6"/>
          <a:srcRect/>
          <a:stretch/>
        </p:blipFill>
        <p:spPr bwMode="auto">
          <a:xfrm>
            <a:off x="3877812" y="582517"/>
            <a:ext cx="3171952" cy="2378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80F6E74-FCDC-F11D-640A-3505AB6D3EFA}"/>
              </a:ext>
            </a:extLst>
          </p:cNvPr>
          <p:cNvPicPr>
            <a:picLocks noChangeAspect="1" noChangeArrowheads="1"/>
          </p:cNvPicPr>
          <p:nvPr/>
        </p:nvPicPr>
        <p:blipFill>
          <a:blip r:embed="rId7"/>
          <a:srcRect/>
          <a:stretch/>
        </p:blipFill>
        <p:spPr bwMode="auto">
          <a:xfrm>
            <a:off x="650276" y="3111983"/>
            <a:ext cx="3115070" cy="21833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86DFEDF-53F9-B000-D942-4F7DEB58EB5A}"/>
              </a:ext>
            </a:extLst>
          </p:cNvPr>
          <p:cNvPicPr>
            <a:picLocks noChangeAspect="1" noChangeArrowheads="1"/>
          </p:cNvPicPr>
          <p:nvPr/>
        </p:nvPicPr>
        <p:blipFill>
          <a:blip r:embed="rId8"/>
          <a:srcRect/>
          <a:stretch/>
        </p:blipFill>
        <p:spPr bwMode="auto">
          <a:xfrm>
            <a:off x="3877812" y="3113639"/>
            <a:ext cx="3194942" cy="21817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hart with numbers and symbols&#10;&#10;AI-generated content may be incorrect.">
            <a:extLst>
              <a:ext uri="{FF2B5EF4-FFF2-40B4-BE49-F238E27FC236}">
                <a16:creationId xmlns:a16="http://schemas.microsoft.com/office/drawing/2014/main" id="{4243F8EA-41F0-E7AB-81E4-40D2032E41C1}"/>
              </a:ext>
            </a:extLst>
          </p:cNvPr>
          <p:cNvPicPr>
            <a:picLocks noChangeAspect="1"/>
          </p:cNvPicPr>
          <p:nvPr/>
        </p:nvPicPr>
        <p:blipFill>
          <a:blip r:embed="rId9"/>
          <a:stretch>
            <a:fillRect/>
          </a:stretch>
        </p:blipFill>
        <p:spPr>
          <a:xfrm>
            <a:off x="2670492" y="7098392"/>
            <a:ext cx="2189707" cy="2124016"/>
          </a:xfrm>
          <a:prstGeom prst="rect">
            <a:avLst/>
          </a:prstGeom>
        </p:spPr>
      </p:pic>
    </p:spTree>
    <p:extLst>
      <p:ext uri="{BB962C8B-B14F-4D97-AF65-F5344CB8AC3E}">
        <p14:creationId xmlns:p14="http://schemas.microsoft.com/office/powerpoint/2010/main" val="342575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6223F6-458B-E99C-D36C-F83874E3BA7C}"/>
              </a:ext>
            </a:extLst>
          </p:cNvPr>
          <p:cNvSpPr>
            <a:spLocks noChangeArrowheads="1"/>
          </p:cNvSpPr>
          <p:nvPr/>
        </p:nvSpPr>
        <p:spPr bwMode="auto">
          <a:xfrm>
            <a:off x="359093"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Rectangle 4">
            <a:extLst>
              <a:ext uri="{FF2B5EF4-FFF2-40B4-BE49-F238E27FC236}">
                <a16:creationId xmlns:a16="http://schemas.microsoft.com/office/drawing/2014/main" id="{BE30A96B-7BF2-8E4F-34A1-0C71741340FA}"/>
              </a:ext>
            </a:extLst>
          </p:cNvPr>
          <p:cNvSpPr>
            <a:spLocks noChangeArrowheads="1"/>
          </p:cNvSpPr>
          <p:nvPr/>
        </p:nvSpPr>
        <p:spPr bwMode="auto">
          <a:xfrm>
            <a:off x="7920038"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 name="TextBox 11">
            <a:extLst>
              <a:ext uri="{FF2B5EF4-FFF2-40B4-BE49-F238E27FC236}">
                <a16:creationId xmlns:a16="http://schemas.microsoft.com/office/drawing/2014/main" id="{CCBE93BF-9BF8-8E64-90F4-53084BDB732A}"/>
              </a:ext>
            </a:extLst>
          </p:cNvPr>
          <p:cNvSpPr txBox="1"/>
          <p:nvPr/>
        </p:nvSpPr>
        <p:spPr>
          <a:xfrm>
            <a:off x="539115" y="522605"/>
            <a:ext cx="6429244" cy="17014594"/>
          </a:xfrm>
          <a:prstGeom prst="rect">
            <a:avLst/>
          </a:prstGeom>
          <a:noFill/>
        </p:spPr>
        <p:txBody>
          <a:bodyPr wrap="square" rtlCol="0">
            <a:spAutoFit/>
          </a:bodyPr>
          <a:lstStyle/>
          <a:p>
            <a:pPr algn="ctr"/>
            <a:r>
              <a:rPr lang="en-GB" sz="1400" b="1" dirty="0">
                <a:solidFill>
                  <a:srgbClr val="333333"/>
                </a:solidFill>
                <a:latin typeface="Helvetica" panose="020B0604020202020204"/>
                <a:ea typeface="Times New Roman" panose="02020603050405020304" pitchFamily="18" charset="0"/>
                <a:cs typeface="Helvetica" panose="020B0604020202020204"/>
              </a:rPr>
              <a:t>17 Elmfield Crescent, Exmouth, EX8 3BL</a:t>
            </a:r>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pPr>
              <a:buNone/>
            </a:pPr>
            <a:br>
              <a:rPr lang="en-GB" sz="1400" dirty="0">
                <a:latin typeface="Helvetica" panose="020B0604020202020204"/>
                <a:cs typeface="Helvetica" panose="020B0604020202020204"/>
              </a:rPr>
            </a:br>
            <a:r>
              <a:rPr lang="en-GB" sz="1400" dirty="0">
                <a:latin typeface="Helvetica" panose="020B0604020202020204"/>
                <a:cs typeface="Helvetica" panose="020B0604020202020204"/>
              </a:rPr>
              <a:t>A significantly refurbished and extended semi detached bungalow located in a popular area with level gardens, parking and garage.  The hallway, lounge and both bedrooms have been beautifully refurbished.  Offered with no ongoing chain.  Viewing is recommended.</a:t>
            </a:r>
          </a:p>
          <a:p>
            <a:pPr>
              <a:buNone/>
            </a:pPr>
            <a:r>
              <a:rPr lang="en-GB" sz="1400" dirty="0">
                <a:latin typeface="Helvetica" panose="020B0604020202020204"/>
                <a:cs typeface="Helvetica" panose="020B0604020202020204"/>
              </a:rPr>
              <a:t> </a:t>
            </a:r>
          </a:p>
          <a:p>
            <a:pPr>
              <a:buNone/>
            </a:pPr>
            <a:r>
              <a:rPr lang="en-GB" sz="1400" b="1" dirty="0">
                <a:latin typeface="Helvetica" panose="020B0604020202020204"/>
                <a:cs typeface="Helvetica" panose="020B0604020202020204"/>
              </a:rPr>
              <a:t>THE ACCOMMODATION COMPRISES: </a:t>
            </a:r>
            <a:r>
              <a:rPr lang="en-GB" sz="1400" dirty="0">
                <a:latin typeface="Helvetica" panose="020B0604020202020204"/>
                <a:cs typeface="Helvetica" panose="020B0604020202020204"/>
              </a:rPr>
              <a:t>  uPVC front door with window inset to:</a:t>
            </a:r>
          </a:p>
          <a:p>
            <a:pPr>
              <a:buNone/>
            </a:pPr>
            <a:endParaRPr lang="en-GB" sz="14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ENTRANCE PORCH:  </a:t>
            </a:r>
            <a:r>
              <a:rPr lang="en-GB" sz="1400" dirty="0">
                <a:latin typeface="Helvetica" panose="020B0604020202020204"/>
                <a:cs typeface="Helvetica" panose="020B0604020202020204"/>
              </a:rPr>
              <a:t> Inner uPVC double glazed door with patterned glass giving access to:</a:t>
            </a:r>
          </a:p>
          <a:p>
            <a:pPr>
              <a:buNone/>
            </a:pPr>
            <a:endParaRPr lang="en-GB" sz="14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RECEPTION HALL: </a:t>
            </a:r>
            <a:r>
              <a:rPr lang="en-GB" sz="1400" dirty="0">
                <a:latin typeface="Helvetica" panose="020B0604020202020204"/>
                <a:cs typeface="Helvetica" panose="020B0604020202020204"/>
              </a:rPr>
              <a:t>  Radiator, newly laid feature wood-effect flooring, access to roof space, storage cupboards over doorway recess.</a:t>
            </a:r>
          </a:p>
          <a:p>
            <a:pPr>
              <a:buNone/>
            </a:pPr>
            <a:endParaRPr lang="en-GB" sz="14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LIVING ROOM:</a:t>
            </a:r>
            <a:r>
              <a:rPr lang="en-GB" sz="1400" dirty="0">
                <a:latin typeface="Helvetica" panose="020B0604020202020204"/>
                <a:cs typeface="Helvetica" panose="020B0604020202020204"/>
              </a:rPr>
              <a:t>   4.24m x 3.33m (13'11" x 10'11")   A bright dual aspect room with double glazed bay window to front aspect, further double glazed window to side elevation, newly laid feature wood-effect flooring, TV point, display area in chimneybreast recess.</a:t>
            </a:r>
          </a:p>
          <a:p>
            <a:pPr>
              <a:buNone/>
            </a:pPr>
            <a:endParaRPr lang="en-GB" sz="14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EXTENDED KITCHEN/BREAKFAST ROOM: </a:t>
            </a:r>
            <a:r>
              <a:rPr lang="en-GB" sz="1400" dirty="0">
                <a:latin typeface="Helvetica" panose="020B0604020202020204"/>
                <a:cs typeface="Helvetica" panose="020B0604020202020204"/>
              </a:rPr>
              <a:t>  4.85m x 2.36m (15'11" x 7'9")   Fitted with a range of patterned worktops with inset single drainer sink unit, tiled surrounds, cupboards and drawer units beneath worktops, wall-mounted cupboards, gas cooker point with filter extractor hood over, wall recess with double glazed window, cupboard housing modern gas boiler for hot water and central heating, timer control for hot water and central heating, larder style cupboard, TV point, radiator, double glazed windows to side and rear elevations, ceiling spotlighting and recessed spotlighting, opening through to:</a:t>
            </a:r>
          </a:p>
          <a:p>
            <a:pPr>
              <a:buNone/>
            </a:pPr>
            <a:endParaRPr lang="en-GB" sz="14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UTILITY AREA: </a:t>
            </a:r>
            <a:r>
              <a:rPr lang="en-GB" sz="1400" dirty="0">
                <a:latin typeface="Helvetica" panose="020B0604020202020204"/>
                <a:cs typeface="Helvetica" panose="020B0604020202020204"/>
              </a:rPr>
              <a:t>  1.73m x 1.6m (5'8" x 5'3")   With plumbing for automatic washing machine underneath work surface, double glazed window and door giving access to the rear garden.</a:t>
            </a:r>
          </a:p>
          <a:p>
            <a:pPr>
              <a:buNone/>
            </a:pPr>
            <a:endParaRPr lang="en-GB" sz="14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BEDROOM 1:</a:t>
            </a:r>
            <a:r>
              <a:rPr lang="en-GB" sz="1400" dirty="0">
                <a:latin typeface="Helvetica" panose="020B0604020202020204"/>
                <a:cs typeface="Helvetica" panose="020B0604020202020204"/>
              </a:rPr>
              <a:t>  3.33m x 3.05m (10'11" x 10'0")   Double glazed window to front aspect, newly laid carpet, radiator.</a:t>
            </a:r>
          </a:p>
          <a:p>
            <a:pPr>
              <a:buNone/>
            </a:pPr>
            <a:endParaRPr lang="en-GB" sz="14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BEDROOM 2:  </a:t>
            </a:r>
            <a:r>
              <a:rPr lang="en-GB" sz="1400" dirty="0">
                <a:latin typeface="Helvetica" panose="020B0604020202020204"/>
                <a:cs typeface="Helvetica" panose="020B0604020202020204"/>
              </a:rPr>
              <a:t>  3.51m x 3.02m (11'6" x 9'11")  Double glazed window to rear aspect, newly laid carpet, radiator.</a:t>
            </a:r>
          </a:p>
          <a:p>
            <a:pPr>
              <a:buNone/>
            </a:pPr>
            <a:endParaRPr lang="en-GB" sz="14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SHOWER ROOM/WC: </a:t>
            </a:r>
            <a:r>
              <a:rPr lang="en-GB" sz="1400" dirty="0">
                <a:latin typeface="Helvetica" panose="020B0604020202020204"/>
                <a:cs typeface="Helvetica" panose="020B0604020202020204"/>
              </a:rPr>
              <a:t> 1.7m x 1.7m (5'7" x 5'7")  Shower cubicle housing Mira shower unit, pedestal wash hand basin, WC, fully tiled walls, mirror fronted medicine cabinet, double glazed window with patterned glass, ceiling extractor fan, recessed ceiling spotlighting.</a:t>
            </a:r>
          </a:p>
          <a:p>
            <a:pPr>
              <a:buNone/>
            </a:pPr>
            <a:endParaRPr lang="en-GB" sz="1400" dirty="0">
              <a:latin typeface="Helvetica" panose="020B0604020202020204"/>
              <a:cs typeface="Helvetica" panose="020B0604020202020204"/>
            </a:endParaRPr>
          </a:p>
          <a:p>
            <a:pPr>
              <a:lnSpc>
                <a:spcPct val="107000"/>
              </a:lnSpc>
              <a:spcAft>
                <a:spcPts val="800"/>
              </a:spcAft>
            </a:pPr>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endParaRPr lang="en-GB" sz="1400" dirty="0">
              <a:solidFill>
                <a:srgbClr val="333333"/>
              </a:solidFill>
              <a:latin typeface="Helvetica" panose="020B0604020202020204"/>
              <a:ea typeface="Times New Roman" panose="02020603050405020304" pitchFamily="18" charset="0"/>
              <a:cs typeface="Helvetica" panose="020B0604020202020204"/>
            </a:endParaRPr>
          </a:p>
          <a:p>
            <a:endParaRPr lang="en-GB" sz="1400" dirty="0">
              <a:solidFill>
                <a:srgbClr val="333333"/>
              </a:solidFill>
              <a:effectLst/>
              <a:latin typeface="Helvetica" panose="020B0604020202020204"/>
              <a:ea typeface="Times New Roman" panose="02020603050405020304" pitchFamily="18" charset="0"/>
              <a:cs typeface="Helvetica" panose="020B0604020202020204"/>
            </a:endParaRPr>
          </a:p>
          <a:p>
            <a:br>
              <a:rPr lang="en-GB" sz="1400" dirty="0">
                <a:solidFill>
                  <a:srgbClr val="333333"/>
                </a:solidFill>
                <a:effectLst/>
                <a:latin typeface="Helvetica" panose="020B0604020202020204"/>
                <a:ea typeface="Times New Roman" panose="02020603050405020304" pitchFamily="18" charset="0"/>
                <a:cs typeface="Helvetica" panose="020B0604020202020204"/>
              </a:rPr>
            </a:br>
            <a:endParaRPr lang="en-US" sz="1400" dirty="0">
              <a:latin typeface="Helvetica" panose="020B0604020202020204"/>
              <a:cs typeface="Helvetica" panose="020B0604020202020204"/>
            </a:endParaRPr>
          </a:p>
        </p:txBody>
      </p:sp>
      <p:sp>
        <p:nvSpPr>
          <p:cNvPr id="13" name="TextBox 12">
            <a:extLst>
              <a:ext uri="{FF2B5EF4-FFF2-40B4-BE49-F238E27FC236}">
                <a16:creationId xmlns:a16="http://schemas.microsoft.com/office/drawing/2014/main" id="{96F289B2-C3D7-742F-AA5D-DB0F07127B74}"/>
              </a:ext>
            </a:extLst>
          </p:cNvPr>
          <p:cNvSpPr txBox="1"/>
          <p:nvPr/>
        </p:nvSpPr>
        <p:spPr>
          <a:xfrm>
            <a:off x="8106563" y="522605"/>
            <a:ext cx="6429244" cy="10056599"/>
          </a:xfrm>
          <a:prstGeom prst="rect">
            <a:avLst/>
          </a:prstGeom>
          <a:noFill/>
        </p:spPr>
        <p:txBody>
          <a:bodyPr wrap="square" rtlCol="0">
            <a:spAutoFit/>
          </a:bodyPr>
          <a:lstStyle/>
          <a:p>
            <a:pPr>
              <a:buNone/>
            </a:pPr>
            <a:r>
              <a:rPr lang="en-GB" sz="1400" b="1" dirty="0">
                <a:latin typeface="Helvetica" panose="020B0604020202020204"/>
                <a:cs typeface="Helvetica" panose="020B0604020202020204"/>
              </a:rPr>
              <a:t>OUTSIDE:  </a:t>
            </a:r>
            <a:r>
              <a:rPr lang="en-GB" sz="1400" dirty="0">
                <a:latin typeface="Helvetica" panose="020B0604020202020204"/>
                <a:cs typeface="Helvetica" panose="020B0604020202020204"/>
              </a:rPr>
              <a:t> To the front of the property is a good size block paved garden and driveway leading  into the GARAGE.  A side gate gives access through to the rear garden, which is level and enclosed, comprising of lawn, garden, patio areas.</a:t>
            </a:r>
          </a:p>
          <a:p>
            <a:pPr>
              <a:buNone/>
            </a:pPr>
            <a:endParaRPr lang="en-GB" sz="1400" dirty="0">
              <a:latin typeface="Helvetica" panose="020B0604020202020204"/>
              <a:cs typeface="Helvetica" panose="020B0604020202020204"/>
            </a:endParaRPr>
          </a:p>
          <a:p>
            <a:pPr>
              <a:buNone/>
            </a:pPr>
            <a:r>
              <a:rPr lang="en-GB" sz="1400" b="1" dirty="0">
                <a:latin typeface="Helvetica" panose="020B0604020202020204"/>
                <a:cs typeface="Helvetica" panose="020B0604020202020204"/>
              </a:rPr>
              <a:t>GARAGE:</a:t>
            </a:r>
            <a:r>
              <a:rPr lang="en-GB" sz="1400" dirty="0">
                <a:latin typeface="Helvetica" panose="020B0604020202020204"/>
                <a:cs typeface="Helvetica" panose="020B0604020202020204"/>
              </a:rPr>
              <a:t>  6.65m x 2.64m (21'10" x 8'8")  Up and over door, windows, power and light connected.</a:t>
            </a:r>
          </a:p>
          <a:p>
            <a:r>
              <a:rPr lang="en-GB" sz="1400" dirty="0">
                <a:latin typeface="Helvetica" panose="020B0604020202020204"/>
                <a:cs typeface="Helvetica" panose="020B0604020202020204"/>
              </a:rPr>
              <a:t> </a:t>
            </a: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2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r>
              <a:rPr lang="en-GB" sz="1200" b="1" dirty="0">
                <a:solidFill>
                  <a:srgbClr val="333333"/>
                </a:solidFill>
                <a:effectLst/>
                <a:latin typeface="Helvetica" panose="020B0604020202020204" pitchFamily="34" charset="0"/>
                <a:ea typeface="Times New Roman" panose="02020603050405020304" pitchFamily="18" charset="0"/>
                <a:cs typeface="Helvetica-Bold"/>
              </a:rPr>
              <a:t>FLOOR PLAN: </a:t>
            </a: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pPr algn="ctr"/>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dirty="0">
              <a:solidFill>
                <a:srgbClr val="333333"/>
              </a:solidFill>
              <a:latin typeface="Helvetica" panose="020B0604020202020204" pitchFamily="34" charset="0"/>
              <a:ea typeface="Times New Roman" panose="02020603050405020304" pitchFamily="18" charset="0"/>
            </a:endParaRPr>
          </a:p>
          <a:p>
            <a:endParaRPr lang="en-GB" sz="1250" dirty="0">
              <a:solidFill>
                <a:srgbClr val="333333"/>
              </a:solidFill>
              <a:effectLst/>
              <a:latin typeface="Helvetica" panose="020B0604020202020204" pitchFamily="34" charset="0"/>
              <a:ea typeface="Times New Roman" panose="02020603050405020304" pitchFamily="18" charset="0"/>
            </a:endParaRPr>
          </a:p>
          <a:p>
            <a:endParaRPr lang="en-GB" sz="1250" dirty="0">
              <a:effectLst/>
              <a:latin typeface="Times New Roman" panose="02020603050405020304" pitchFamily="18" charset="0"/>
              <a:ea typeface="Times New Roman" panose="02020603050405020304" pitchFamily="18" charset="0"/>
            </a:endParaRPr>
          </a:p>
        </p:txBody>
      </p:sp>
      <p:pic>
        <p:nvPicPr>
          <p:cNvPr id="3" name="Picture 2" descr="A floor plan of a house&#10;&#10;AI-generated content may be incorrect.">
            <a:extLst>
              <a:ext uri="{FF2B5EF4-FFF2-40B4-BE49-F238E27FC236}">
                <a16:creationId xmlns:a16="http://schemas.microsoft.com/office/drawing/2014/main" id="{5E22376B-5CA6-6805-E827-B902FAD0FF66}"/>
              </a:ext>
            </a:extLst>
          </p:cNvPr>
          <p:cNvPicPr>
            <a:picLocks noChangeAspect="1"/>
          </p:cNvPicPr>
          <p:nvPr/>
        </p:nvPicPr>
        <p:blipFill>
          <a:blip r:embed="rId2"/>
          <a:stretch>
            <a:fillRect/>
          </a:stretch>
        </p:blipFill>
        <p:spPr>
          <a:xfrm>
            <a:off x="8182349" y="3746092"/>
            <a:ext cx="6277671" cy="4563082"/>
          </a:xfrm>
          <a:prstGeom prst="rect">
            <a:avLst/>
          </a:prstGeom>
        </p:spPr>
      </p:pic>
    </p:spTree>
    <p:extLst>
      <p:ext uri="{BB962C8B-B14F-4D97-AF65-F5344CB8AC3E}">
        <p14:creationId xmlns:p14="http://schemas.microsoft.com/office/powerpoint/2010/main" val="2682191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224</TotalTime>
  <Words>750</Words>
  <Application>Microsoft Office PowerPoint</Application>
  <PresentationFormat>Custom</PresentationFormat>
  <Paragraphs>110</Paragraphs>
  <Slides>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vt:lpstr>
      <vt:lpstr>Calibri</vt:lpstr>
      <vt:lpstr>Calibri Light</vt:lpstr>
      <vt:lpstr>Frutiger LT Std 55 Roman</vt:lpstr>
      <vt:lpstr>Helvetica</vt:lpstr>
      <vt:lpstr>HelveticaNeueLT-Medium</vt:lpstr>
      <vt:lpstr>HelveticaNeueLT-Roman</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Caswell</dc:creator>
  <cp:lastModifiedBy>Exmouth Office Exmouth</cp:lastModifiedBy>
  <cp:revision>31</cp:revision>
  <cp:lastPrinted>2025-03-21T15:42:54Z</cp:lastPrinted>
  <dcterms:created xsi:type="dcterms:W3CDTF">2023-03-19T13:39:10Z</dcterms:created>
  <dcterms:modified xsi:type="dcterms:W3CDTF">2025-03-21T17:46:02Z</dcterms:modified>
</cp:coreProperties>
</file>