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200" b="1" dirty="0">
                <a:solidFill>
                  <a:srgbClr val="0057A8"/>
                </a:solidFill>
                <a:effectLst/>
                <a:latin typeface="Helvetica" panose="020B0604020202020204"/>
                <a:ea typeface="Times New Roman" panose="02020603050405020304" pitchFamily="18" charset="0"/>
                <a:cs typeface="Helvetica" panose="020B0604020202020204"/>
              </a:rPr>
              <a:t>A Purpose Built Self Contained Ground Floor Apartment Conveniently Located Only A Short Distance From Exmouth Town Centre And Enjoying A Lovely Outlook Over Holy Trinity Church</a:t>
            </a:r>
            <a:endParaRPr lang="en-GB" sz="1200" dirty="0">
              <a:effectLst/>
              <a:latin typeface="Helvetica" panose="020B0604020202020204"/>
              <a:ea typeface="Times New Roman" panose="02020603050405020304" pitchFamily="18" charset="0"/>
              <a:cs typeface="Helvetica" panose="020B0604020202020204"/>
            </a:endParaRPr>
          </a:p>
          <a:p>
            <a:pPr algn="ctr">
              <a:lnSpc>
                <a:spcPct val="127000"/>
              </a:lnSpc>
            </a:pPr>
            <a:r>
              <a:rPr lang="en-GB" sz="1200" dirty="0">
                <a:solidFill>
                  <a:srgbClr val="0057A8"/>
                </a:solidFill>
                <a:effectLst/>
                <a:latin typeface="Helvetica" panose="020B0604020202020204"/>
                <a:ea typeface="Times New Roman" panose="02020603050405020304" pitchFamily="18" charset="0"/>
                <a:cs typeface="Helvetica" panose="020B0604020202020204"/>
              </a:rPr>
              <a:t> </a:t>
            </a:r>
            <a:endParaRPr lang="en-GB" sz="1200" dirty="0">
              <a:effectLst/>
              <a:latin typeface="Helvetica" panose="020B0604020202020204"/>
              <a:ea typeface="Times New Roman" panose="02020603050405020304" pitchFamily="18" charset="0"/>
              <a:cs typeface="Helvetica" panose="020B0604020202020204"/>
            </a:endParaRPr>
          </a:p>
          <a:p>
            <a:pPr algn="ctr">
              <a:lnSpc>
                <a:spcPct val="127000"/>
              </a:lnSpc>
            </a:pPr>
            <a:r>
              <a:rPr lang="en-GB" sz="1200" dirty="0">
                <a:effectLst/>
                <a:latin typeface="Helvetica" panose="020B0604020202020204"/>
                <a:ea typeface="Times New Roman" panose="02020603050405020304" pitchFamily="18" charset="0"/>
                <a:cs typeface="Helvetica" panose="020B0604020202020204"/>
              </a:rPr>
              <a:t>Beautifully Presented &amp; Much Improved Accommodation </a:t>
            </a:r>
            <a:r>
              <a:rPr lang="en-GB" sz="1200" dirty="0">
                <a:solidFill>
                  <a:srgbClr val="000000"/>
                </a:solidFill>
                <a:effectLst/>
                <a:latin typeface="Helvetica" panose="020B0604020202020204"/>
                <a:ea typeface="Times New Roman" panose="02020603050405020304" pitchFamily="18" charset="0"/>
                <a:cs typeface="Helvetica" panose="020B0604020202020204"/>
              </a:rPr>
              <a:t>• Own Private Entrance &amp; Reception Hall  Attractive Lounge / Dining Room • Stylish Re-Fitted Modern Kitchen/Breakfast Room * Two Double Bedrooms • Stylish Shower Room/WC • Separate Re-Fitted Cloakroom/WC * Gas Central Heating &amp; UPVC Double Glazed Windows  </a:t>
            </a:r>
            <a:endParaRPr lang="en-GB" sz="1200" dirty="0">
              <a:effectLst/>
              <a:latin typeface="Helvetica" panose="020B0604020202020204"/>
              <a:ea typeface="Times New Roman" panose="02020603050405020304" pitchFamily="18" charset="0"/>
              <a:cs typeface="Helvetica" panose="020B0604020202020204"/>
            </a:endParaRPr>
          </a:p>
          <a:p>
            <a:pPr algn="ctr">
              <a:lnSpc>
                <a:spcPct val="127000"/>
              </a:lnSpc>
            </a:pPr>
            <a:r>
              <a:rPr lang="en-GB" sz="1200" dirty="0">
                <a:solidFill>
                  <a:srgbClr val="000000"/>
                </a:solidFill>
                <a:effectLst/>
                <a:latin typeface="Helvetica" panose="020B0604020202020204"/>
                <a:ea typeface="Times New Roman" panose="02020603050405020304" pitchFamily="18" charset="0"/>
                <a:cs typeface="Helvetica" panose="020B0604020202020204"/>
              </a:rPr>
              <a:t>Super Home Located In The Heart Of The Town Centre • Viewing Recommended </a:t>
            </a:r>
            <a:endParaRPr lang="en-GB" sz="1200" dirty="0">
              <a:effectLst/>
              <a:latin typeface="Helvetica" panose="020B0604020202020204"/>
              <a:ea typeface="Times New Roman" panose="02020603050405020304" pitchFamily="18" charset="0"/>
              <a:cs typeface="Helvetica" panose="020B0604020202020204"/>
            </a:endParaRPr>
          </a:p>
          <a:p>
            <a:pPr algn="ctr">
              <a:lnSpc>
                <a:spcPct val="107000"/>
              </a:lnSpc>
              <a:spcAft>
                <a:spcPts val="800"/>
              </a:spcAft>
            </a:pPr>
            <a:endParaRPr lang="en-GB" sz="12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£250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sz="1800" dirty="0">
                <a:solidFill>
                  <a:srgbClr val="FFFFFF"/>
                </a:solidFill>
                <a:effectLst/>
                <a:latin typeface="HelveticaNeueLT-Medium"/>
                <a:ea typeface="Times New Roman" panose="02020603050405020304" pitchFamily="18" charset="0"/>
                <a:cs typeface="HelveticaNeueLT-Medium"/>
              </a:rPr>
              <a:t>Flat 4, 5 Rolle Road, Exmouth, Devon, EX8 2AA</a:t>
            </a:r>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9823"/>
            <a:ext cx="3111435" cy="23316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3508"/>
            <a:ext cx="3171953" cy="23769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4"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412065"/>
            <a:ext cx="317195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9B6C4A26-109C-FBDD-9DF6-FA5014BED9DD}"/>
              </a:ext>
            </a:extLst>
          </p:cNvPr>
          <p:cNvPicPr>
            <a:picLocks noChangeAspect="1"/>
          </p:cNvPicPr>
          <p:nvPr/>
        </p:nvPicPr>
        <p:blipFill>
          <a:blip r:embed="rId11"/>
          <a:stretch>
            <a:fillRect/>
          </a:stretch>
        </p:blipFill>
        <p:spPr>
          <a:xfrm>
            <a:off x="2785694" y="7676936"/>
            <a:ext cx="2048409" cy="1986957"/>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102100"/>
          </a:xfrm>
          <a:prstGeom prst="rect">
            <a:avLst/>
          </a:prstGeom>
          <a:noFill/>
        </p:spPr>
        <p:txBody>
          <a:bodyPr wrap="square" rtlCol="0">
            <a:spAutoFit/>
          </a:bodyPr>
          <a:lstStyle/>
          <a:p>
            <a:pPr algn="ctr"/>
            <a:r>
              <a:rPr lang="en-GB" sz="1200" b="1" dirty="0">
                <a:solidFill>
                  <a:srgbClr val="333333"/>
                </a:solidFill>
                <a:effectLst/>
                <a:latin typeface="Helvetica" panose="020B0604020202020204"/>
                <a:ea typeface="Times New Roman" panose="02020603050405020304" pitchFamily="18" charset="0"/>
                <a:cs typeface="Helvetica" panose="020B0604020202020204"/>
              </a:rPr>
              <a:t>Flat 4, 5 Rolle Road, Exmouth, Devon, EX8 2AA</a:t>
            </a:r>
            <a:endParaRPr lang="en-GB" sz="1200" dirty="0">
              <a:effectLst/>
              <a:latin typeface="Helvetica" panose="020B0604020202020204"/>
              <a:ea typeface="Times New Roman" panose="02020603050405020304" pitchFamily="18" charset="0"/>
              <a:cs typeface="Helvetica" panose="020B0604020202020204"/>
            </a:endParaRPr>
          </a:p>
          <a:p>
            <a:r>
              <a:rPr lang="en-GB" sz="1200" dirty="0">
                <a:solidFill>
                  <a:srgbClr val="333333"/>
                </a:solidFill>
                <a:effectLst/>
                <a:latin typeface="Helvetica" panose="020B0604020202020204"/>
                <a:ea typeface="Times New Roman" panose="02020603050405020304" pitchFamily="18" charset="0"/>
                <a:cs typeface="Helvetica" panose="020B0604020202020204"/>
              </a:rPr>
              <a:t> </a:t>
            </a:r>
            <a:endParaRPr lang="en-GB" sz="1200" dirty="0">
              <a:effectLst/>
              <a:latin typeface="Helvetica" panose="020B0604020202020204"/>
              <a:ea typeface="Times New Roman" panose="02020603050405020304" pitchFamily="18" charset="0"/>
              <a:cs typeface="Helvetica" panose="020B0604020202020204"/>
            </a:endParaRPr>
          </a:p>
          <a:p>
            <a:r>
              <a:rPr lang="en-GB" sz="1200" dirty="0">
                <a:solidFill>
                  <a:srgbClr val="333333"/>
                </a:solidFill>
                <a:effectLst/>
                <a:latin typeface="Helvetica" panose="020B0604020202020204"/>
                <a:ea typeface="Times New Roman" panose="02020603050405020304" pitchFamily="18" charset="0"/>
                <a:cs typeface="Helvetica" panose="020B0604020202020204"/>
              </a:rPr>
              <a:t> </a:t>
            </a:r>
            <a:endParaRPr lang="en-GB" sz="1200" dirty="0">
              <a:effectLst/>
              <a:latin typeface="Helvetica" panose="020B0604020202020204"/>
              <a:ea typeface="Times New Roman" panose="02020603050405020304" pitchFamily="18" charset="0"/>
              <a:cs typeface="Helvetica" panose="020B0604020202020204"/>
            </a:endParaRPr>
          </a:p>
          <a:p>
            <a:r>
              <a:rPr lang="en-GB" sz="1200" b="1" dirty="0">
                <a:solidFill>
                  <a:srgbClr val="333333"/>
                </a:solidFill>
                <a:effectLst/>
                <a:latin typeface="Helvetica" panose="020B0604020202020204"/>
                <a:ea typeface="Times New Roman" panose="02020603050405020304" pitchFamily="18" charset="0"/>
                <a:cs typeface="Helvetica" panose="020B0604020202020204"/>
              </a:rPr>
              <a:t>THE ACCOMMODATION COMPRISES:</a:t>
            </a:r>
            <a:r>
              <a:rPr lang="en-GB" sz="1200" dirty="0">
                <a:solidFill>
                  <a:srgbClr val="333333"/>
                </a:solidFill>
                <a:effectLst/>
                <a:latin typeface="Helvetica" panose="020B0604020202020204"/>
                <a:ea typeface="Times New Roman" panose="02020603050405020304" pitchFamily="18" charset="0"/>
                <a:cs typeface="Helvetica" panose="020B0604020202020204"/>
              </a:rPr>
              <a:t>  Private UPVC double glazed front door with attractive patterned window inset giving access to the: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RECEPTION HALL:</a:t>
            </a:r>
            <a:r>
              <a:rPr lang="en-GB" sz="1200" dirty="0">
                <a:solidFill>
                  <a:srgbClr val="333333"/>
                </a:solidFill>
                <a:effectLst/>
                <a:latin typeface="Helvetica" panose="020B0604020202020204"/>
                <a:ea typeface="Times New Roman" panose="02020603050405020304" pitchFamily="18" charset="0"/>
                <a:cs typeface="Helvetica" panose="020B0604020202020204"/>
              </a:rPr>
              <a:t> With radiator; doors giving access to all rooms.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b="1"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LOUNGE / DINING ROOM:</a:t>
            </a:r>
            <a:r>
              <a:rPr lang="en-GB" sz="1200" dirty="0">
                <a:solidFill>
                  <a:srgbClr val="333333"/>
                </a:solidFill>
                <a:effectLst/>
                <a:latin typeface="Helvetica" panose="020B0604020202020204"/>
                <a:ea typeface="Times New Roman" panose="02020603050405020304" pitchFamily="18" charset="0"/>
                <a:cs typeface="Helvetica" panose="020B0604020202020204"/>
              </a:rPr>
              <a:t> 16' 2" x 12' 1" (4.93m x 3.68m) Attractive UPVC double glazed bay window overlooking the front aspect gaining lovely views of Holy Trinity Church and grounds; feature fireplace housing living flame effect electric fire; television point; radiator; wood flooring; telephone point.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b="1"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KITCHEN / BREAKFAST ROOM:</a:t>
            </a:r>
            <a:r>
              <a:rPr lang="en-GB" sz="1200" dirty="0">
                <a:solidFill>
                  <a:srgbClr val="333333"/>
                </a:solidFill>
                <a:effectLst/>
                <a:latin typeface="Helvetica" panose="020B0604020202020204"/>
                <a:ea typeface="Times New Roman" panose="02020603050405020304" pitchFamily="18" charset="0"/>
                <a:cs typeface="Helvetica" panose="020B0604020202020204"/>
              </a:rPr>
              <a:t>  14' 5" x 10' 10" (4.39m x 3.3m) measurement into wall recess. A bright and spacious modern kitchen comprising of a range of patterned working surfaces with matching splashbacks; inset ceramic single drainer sink unit with chrome mixer tap; inset five ring gas hob with built-in oven below, glass splashback and stainless steel chimney style extractor hood with light; range of base cupboards, drawer units, integrated fridge and freezer, space and plumbing for washing machine beneath working surfaces; matching range of wall units at eye-level; wall mounted Vaillant gas boiler providing domestic hot water and central heating; built-in larder style cupboard with shelving and housing the electric consumer unit; radiator; tiled flooring; two UPVC double glazed window overlooking the rear aspect; UPVC double glazed door with patterned window inset giving access to outside.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BEDROOM ONE:</a:t>
            </a:r>
            <a:r>
              <a:rPr lang="en-GB" sz="1200" dirty="0">
                <a:solidFill>
                  <a:srgbClr val="333333"/>
                </a:solidFill>
                <a:effectLst/>
                <a:latin typeface="Helvetica" panose="020B0604020202020204"/>
                <a:ea typeface="Times New Roman" panose="02020603050405020304" pitchFamily="18" charset="0"/>
                <a:cs typeface="Helvetica" panose="020B0604020202020204"/>
              </a:rPr>
              <a:t>  12' 7" x 11' 0" (3.84m x 3.35m) measurement into attractive UPVC double glazed bay window to front aspect enjoying a lovely view towards Holy Trinity Church and grounds; radiator.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b="1"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BEDROOM TWO:</a:t>
            </a:r>
            <a:r>
              <a:rPr lang="en-GB" sz="1200" dirty="0">
                <a:solidFill>
                  <a:srgbClr val="333333"/>
                </a:solidFill>
                <a:effectLst/>
                <a:latin typeface="Helvetica" panose="020B0604020202020204"/>
                <a:ea typeface="Times New Roman" panose="02020603050405020304" pitchFamily="18" charset="0"/>
                <a:cs typeface="Helvetica" panose="020B0604020202020204"/>
              </a:rPr>
              <a:t>  12' 2" x 11' 4" (3.71m x 3.45m) UPVC double glazed window to rear aspect; floor to ceiling built-in wardrobes with sliding doors - two fitted with mirror fronts, clothes rail and shelving; television point.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SHOWER ROOM / WC:</a:t>
            </a:r>
            <a:r>
              <a:rPr lang="en-GB" sz="1200" dirty="0">
                <a:solidFill>
                  <a:srgbClr val="333333"/>
                </a:solidFill>
                <a:effectLst/>
                <a:latin typeface="Helvetica" panose="020B0604020202020204"/>
                <a:ea typeface="Times New Roman" panose="02020603050405020304" pitchFamily="18" charset="0"/>
                <a:cs typeface="Helvetica" panose="020B0604020202020204"/>
              </a:rPr>
              <a:t>  Stylishly re-fitted and comprising of an ease of access shower cubicle with Mira shower unit and shower splash screen; wash hand basin with mixer tap, cupboards and drawer unit beneath and mirror fronted medicine cabinet over with integrated light; WC with push button flush; attractive fully tiled walls and colour coordinated tiled flooring; chrome heated towel rail; extractor fan; UPVC double glazed window with patterned glass.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CLOAKROOM / WC:</a:t>
            </a:r>
            <a:r>
              <a:rPr lang="en-GB" sz="1200" dirty="0">
                <a:solidFill>
                  <a:srgbClr val="333333"/>
                </a:solidFill>
                <a:effectLst/>
                <a:latin typeface="Helvetica" panose="020B0604020202020204"/>
                <a:ea typeface="Times New Roman" panose="02020603050405020304" pitchFamily="18" charset="0"/>
                <a:cs typeface="Helvetica" panose="020B0604020202020204"/>
              </a:rPr>
              <a:t>  Stylishly re-fitted and comprising of a space saver wash hand basin with chrome mixer tap and cabinet beneath; WC with push button flush; attractive extensively tiled walls and colour coordinated tiled flooring; UPVC double glazed window with patterned glass. </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OUTSIDE:</a:t>
            </a:r>
            <a:r>
              <a:rPr lang="en-GB" sz="1200" dirty="0">
                <a:solidFill>
                  <a:srgbClr val="333333"/>
                </a:solidFill>
                <a:effectLst/>
                <a:latin typeface="Helvetica" panose="020B0604020202020204"/>
                <a:ea typeface="Times New Roman" panose="02020603050405020304" pitchFamily="18" charset="0"/>
                <a:cs typeface="Helvetica" panose="020B0604020202020204"/>
              </a:rPr>
              <a:t>  To the front of the property there is an area of garden laid to gravel chippings with colourful flower and shrub beds.  To the rear there is an informal arrangement with the other flats that the owner of this flat can park one car.</a:t>
            </a:r>
            <a:br>
              <a:rPr lang="en-GB" sz="1200" dirty="0">
                <a:solidFill>
                  <a:srgbClr val="333333"/>
                </a:solidFill>
                <a:effectLst/>
                <a:latin typeface="Helvetica" panose="020B0604020202020204"/>
                <a:ea typeface="Times New Roman" panose="02020603050405020304" pitchFamily="18" charset="0"/>
                <a:cs typeface="Helvetica" panose="020B0604020202020204"/>
              </a:rPr>
            </a:br>
            <a:br>
              <a:rPr lang="en-GB" sz="1200" b="1" dirty="0">
                <a:solidFill>
                  <a:srgbClr val="333333"/>
                </a:solidFill>
                <a:effectLst/>
                <a:latin typeface="Helvetica" panose="020B0604020202020204"/>
                <a:ea typeface="Times New Roman" panose="02020603050405020304" pitchFamily="18" charset="0"/>
                <a:cs typeface="Helvetica" panose="020B0604020202020204"/>
              </a:rPr>
            </a:br>
            <a:r>
              <a:rPr lang="en-GB" sz="1200" b="1" dirty="0">
                <a:solidFill>
                  <a:srgbClr val="333333"/>
                </a:solidFill>
                <a:effectLst/>
                <a:latin typeface="Helvetica" panose="020B0604020202020204"/>
                <a:ea typeface="Times New Roman" panose="02020603050405020304" pitchFamily="18" charset="0"/>
                <a:cs typeface="Helvetica" panose="020B0604020202020204"/>
              </a:rPr>
              <a:t>TENURE AND OUTGOINGS:</a:t>
            </a:r>
            <a:r>
              <a:rPr lang="en-GB" sz="1200" dirty="0">
                <a:solidFill>
                  <a:srgbClr val="333333"/>
                </a:solidFill>
                <a:effectLst/>
                <a:latin typeface="Helvetica" panose="020B0604020202020204"/>
                <a:ea typeface="Times New Roman" panose="02020603050405020304" pitchFamily="18" charset="0"/>
                <a:cs typeface="Helvetica" panose="020B0604020202020204"/>
              </a:rPr>
              <a:t>  We understand that the property is held on a 199 year lease from 1957, the apartment does also benefit from a 1/4 share of the freehold. The maintenance charges are on an 'as and when' basis. </a:t>
            </a:r>
            <a:endParaRPr lang="en-GB" sz="1200" dirty="0">
              <a:effectLst/>
              <a:latin typeface="Helvetica" panose="020B0604020202020204"/>
              <a:ea typeface="Times New Roman" panose="02020603050405020304" pitchFamily="18" charset="0"/>
              <a:cs typeface="Helvetica" panose="020B0604020202020204"/>
            </a:endParaRPr>
          </a:p>
          <a:p>
            <a:pPr>
              <a:lnSpc>
                <a:spcPct val="107000"/>
              </a:lnSpc>
              <a:spcAft>
                <a:spcPts val="800"/>
              </a:spcAft>
            </a:pPr>
            <a:br>
              <a:rPr lang="en-GB" sz="1200" dirty="0">
                <a:latin typeface="Helvetica" panose="020B0604020202020204"/>
                <a:cs typeface="Helvetica" panose="020B0604020202020204"/>
              </a:rPr>
            </a:br>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200" dirty="0">
              <a:solidFill>
                <a:srgbClr val="333333"/>
              </a:solidFill>
              <a:latin typeface="Helvetica" panose="020B0604020202020204"/>
              <a:ea typeface="Times New Roman" panose="02020603050405020304" pitchFamily="18" charset="0"/>
              <a:cs typeface="Helvetica" panose="020B0604020202020204"/>
            </a:endParaRPr>
          </a:p>
          <a:p>
            <a:endParaRPr lang="en-GB" sz="12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200" dirty="0">
                <a:solidFill>
                  <a:srgbClr val="333333"/>
                </a:solidFill>
                <a:effectLst/>
                <a:latin typeface="Helvetica" panose="020B0604020202020204"/>
                <a:ea typeface="Times New Roman" panose="02020603050405020304" pitchFamily="18" charset="0"/>
                <a:cs typeface="Helvetica" panose="020B0604020202020204"/>
              </a:rPr>
            </a:br>
            <a:endParaRPr lang="en-US" sz="12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7" name="Picture 6" descr="A floor plan of a house&#10;&#10;AI-generated content may be incorrect.">
            <a:extLst>
              <a:ext uri="{FF2B5EF4-FFF2-40B4-BE49-F238E27FC236}">
                <a16:creationId xmlns:a16="http://schemas.microsoft.com/office/drawing/2014/main" id="{6792F5B0-ACB6-40E7-898A-03D7F225C189}"/>
              </a:ext>
            </a:extLst>
          </p:cNvPr>
          <p:cNvPicPr>
            <a:picLocks noChangeAspect="1"/>
          </p:cNvPicPr>
          <p:nvPr/>
        </p:nvPicPr>
        <p:blipFill>
          <a:blip r:embed="rId2"/>
          <a:stretch>
            <a:fillRect/>
          </a:stretch>
        </p:blipFill>
        <p:spPr>
          <a:xfrm>
            <a:off x="9132837" y="1454495"/>
            <a:ext cx="3904960" cy="6775105"/>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900</Words>
  <Application>Microsoft Office PowerPoint</Application>
  <PresentationFormat>Custom</PresentationFormat>
  <Paragraphs>88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27</cp:revision>
  <cp:lastPrinted>2024-08-15T12:11:11Z</cp:lastPrinted>
  <dcterms:created xsi:type="dcterms:W3CDTF">2023-03-19T13:39:10Z</dcterms:created>
  <dcterms:modified xsi:type="dcterms:W3CDTF">2025-03-04T16:29:40Z</dcterms:modified>
</cp:coreProperties>
</file>