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65" d="100"/>
          <a:sy n="65" d="100"/>
        </p:scale>
        <p:origin x="1320" y="14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2/27/2025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2/27/2025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2/27/2025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2/27/2025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2/27/2025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2/27/2025</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57A8"/>
                </a:solidFill>
                <a:effectLst/>
                <a:latin typeface="Helvetica" panose="020B0604020202020204"/>
                <a:ea typeface="Times New Roman" panose="02020603050405020304" pitchFamily="18" charset="0"/>
                <a:cs typeface="Helvetica" panose="020B0604020202020204"/>
              </a:rPr>
              <a:t>A Deceptively Spacious And Beautifully Refurbished Maisonette Located In The Heart Of Exmouth Town Centre</a:t>
            </a:r>
            <a:endParaRPr lang="en-GB" sz="1400" dirty="0">
              <a:effectLst/>
              <a:latin typeface="Helvetica" panose="020B0604020202020204"/>
              <a:ea typeface="Times New Roman" panose="02020603050405020304" pitchFamily="18" charset="0"/>
              <a:cs typeface="Helvetica" panose="020B0604020202020204"/>
            </a:endParaRPr>
          </a:p>
          <a:p>
            <a:pPr algn="ctr">
              <a:lnSpc>
                <a:spcPct val="127000"/>
              </a:lnSpc>
            </a:pPr>
            <a:r>
              <a:rPr lang="en-GB" sz="1400" dirty="0">
                <a:solidFill>
                  <a:srgbClr val="0057A8"/>
                </a:solidFill>
                <a:effectLst/>
                <a:latin typeface="Helvetica" panose="020B0604020202020204"/>
                <a:ea typeface="Times New Roman" panose="02020603050405020304" pitchFamily="18" charset="0"/>
                <a:cs typeface="Helvetica" panose="020B0604020202020204"/>
              </a:rPr>
              <a:t> </a:t>
            </a:r>
            <a:endParaRPr lang="en-GB" sz="1400" dirty="0">
              <a:effectLst/>
              <a:latin typeface="Helvetica" panose="020B0604020202020204"/>
              <a:ea typeface="Times New Roman" panose="02020603050405020304" pitchFamily="18" charset="0"/>
              <a:cs typeface="Helvetica" panose="020B0604020202020204"/>
            </a:endParaRPr>
          </a:p>
          <a:p>
            <a:pPr algn="ctr">
              <a:lnSpc>
                <a:spcPct val="127000"/>
              </a:lnSpc>
            </a:pPr>
            <a:r>
              <a:rPr lang="en-GB" sz="1400" dirty="0">
                <a:effectLst/>
                <a:latin typeface="Helvetica" panose="020B0604020202020204"/>
                <a:ea typeface="Times New Roman" panose="02020603050405020304" pitchFamily="18" charset="0"/>
                <a:cs typeface="Helvetica" panose="020B0604020202020204"/>
              </a:rPr>
              <a:t> </a:t>
            </a:r>
            <a:r>
              <a:rPr lang="en-GB" sz="1400" dirty="0">
                <a:solidFill>
                  <a:srgbClr val="000000"/>
                </a:solidFill>
                <a:effectLst/>
                <a:latin typeface="Helvetica" panose="020B0604020202020204"/>
                <a:ea typeface="Times New Roman" panose="02020603050405020304" pitchFamily="18" charset="0"/>
                <a:cs typeface="Helvetica" panose="020B0604020202020204"/>
              </a:rPr>
              <a:t> Spacious And Elegant Lounge • Modern Kitchen / Dining Room  </a:t>
            </a:r>
            <a:endParaRPr lang="en-GB" sz="1400" dirty="0">
              <a:effectLst/>
              <a:latin typeface="Helvetica" panose="020B0604020202020204"/>
              <a:ea typeface="Times New Roman" panose="02020603050405020304" pitchFamily="18" charset="0"/>
              <a:cs typeface="Helvetica" panose="020B0604020202020204"/>
            </a:endParaRPr>
          </a:p>
          <a:p>
            <a:pPr algn="ctr">
              <a:lnSpc>
                <a:spcPct val="127000"/>
              </a:lnSpc>
            </a:pPr>
            <a:r>
              <a:rPr lang="en-GB" sz="1400" dirty="0">
                <a:solidFill>
                  <a:srgbClr val="000000"/>
                </a:solidFill>
                <a:effectLst/>
                <a:latin typeface="Helvetica" panose="020B0604020202020204"/>
                <a:ea typeface="Times New Roman" panose="02020603050405020304" pitchFamily="18" charset="0"/>
                <a:cs typeface="Helvetica" panose="020B0604020202020204"/>
              </a:rPr>
              <a:t>Two Double Bedrooms • Stylish Modern Shower Room / WC </a:t>
            </a:r>
            <a:endParaRPr lang="en-GB" sz="1400" dirty="0">
              <a:effectLst/>
              <a:latin typeface="Helvetica" panose="020B0604020202020204"/>
              <a:ea typeface="Times New Roman" panose="02020603050405020304" pitchFamily="18" charset="0"/>
              <a:cs typeface="Helvetica" panose="020B0604020202020204"/>
            </a:endParaRPr>
          </a:p>
          <a:p>
            <a:pPr algn="ctr">
              <a:lnSpc>
                <a:spcPct val="127000"/>
              </a:lnSpc>
            </a:pPr>
            <a:r>
              <a:rPr lang="en-GB" sz="1400" dirty="0">
                <a:solidFill>
                  <a:srgbClr val="000000"/>
                </a:solidFill>
                <a:effectLst/>
                <a:latin typeface="Helvetica" panose="020B0604020202020204"/>
                <a:ea typeface="Times New Roman" panose="02020603050405020304" pitchFamily="18" charset="0"/>
                <a:cs typeface="Helvetica" panose="020B0604020202020204"/>
              </a:rPr>
              <a:t>UPVC Double Glazed Windows • Super Permanent Or Investment Purchase  </a:t>
            </a:r>
            <a:endParaRPr lang="en-GB" sz="1400" dirty="0">
              <a:effectLst/>
              <a:latin typeface="Helvetica" panose="020B0604020202020204"/>
              <a:ea typeface="Times New Roman" panose="02020603050405020304" pitchFamily="18" charset="0"/>
              <a:cs typeface="Helvetica" panose="020B0604020202020204"/>
            </a:endParaRPr>
          </a:p>
          <a:p>
            <a:pPr algn="ctr">
              <a:lnSpc>
                <a:spcPct val="127000"/>
              </a:lnSpc>
            </a:pPr>
            <a:r>
              <a:rPr lang="en-GB" sz="1400" dirty="0">
                <a:solidFill>
                  <a:srgbClr val="000000"/>
                </a:solidFill>
                <a:effectLst/>
                <a:latin typeface="Helvetica" panose="020B0604020202020204"/>
                <a:ea typeface="Times New Roman" panose="02020603050405020304" pitchFamily="18" charset="0"/>
                <a:cs typeface="Helvetica" panose="020B0604020202020204"/>
              </a:rPr>
              <a:t>Viewing Strongly Recommended • No Onward Chain   </a:t>
            </a:r>
            <a:endParaRPr lang="en-GB" sz="1400" dirty="0">
              <a:effectLst/>
              <a:latin typeface="Helvetica" panose="020B0604020202020204"/>
              <a:ea typeface="Times New Roman" panose="02020603050405020304" pitchFamily="18" charset="0"/>
              <a:cs typeface="Helvetica" panose="020B0604020202020204"/>
            </a:endParaRPr>
          </a:p>
          <a:p>
            <a:pPr algn="ctr">
              <a:lnSpc>
                <a:spcPct val="107000"/>
              </a:lnSpc>
              <a:spcAft>
                <a:spcPts val="800"/>
              </a:spcAft>
            </a:pPr>
            <a:endParaRPr lang="en-GB" sz="1400" kern="100" dirty="0">
              <a:effectLst/>
              <a:latin typeface="Helvetica" panose="020B0604020202020204"/>
              <a:ea typeface="Aptos" panose="020B0004020202020204" pitchFamily="34" charset="0"/>
              <a:cs typeface="Helvetica" panose="020B0604020202020204"/>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£215</a:t>
            </a:r>
            <a:r>
              <a:rPr lang="en-GB" sz="1900" dirty="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Leasehold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 </a:t>
            </a:r>
            <a:r>
              <a:rPr lang="en-GB" dirty="0">
                <a:solidFill>
                  <a:srgbClr val="FFFFFF"/>
                </a:solidFill>
                <a:latin typeface="HelveticaNeueLT-Medium"/>
                <a:ea typeface="Times New Roman" panose="02020603050405020304" pitchFamily="18" charset="0"/>
              </a:rPr>
              <a:t>First Floor Flat, 4 The Strand</a:t>
            </a:r>
            <a:r>
              <a:rPr lang="en-GB" sz="1800" dirty="0">
                <a:solidFill>
                  <a:srgbClr val="FFFFFF"/>
                </a:solidFill>
                <a:effectLst/>
                <a:latin typeface="HelveticaNeueLT-Medium"/>
                <a:ea typeface="Times New Roman" panose="02020603050405020304" pitchFamily="18" charset="0"/>
              </a:rPr>
              <a:t>, Exmouth, EX8 1AB</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4D13459A-FF7A-FCCB-C42F-1199D9924E1A}"/>
              </a:ext>
            </a:extLst>
          </p:cNvPr>
          <p:cNvPicPr>
            <a:picLocks noChangeAspect="1" noChangeArrowheads="1"/>
          </p:cNvPicPr>
          <p:nvPr/>
        </p:nvPicPr>
        <p:blipFill>
          <a:blip r:embed="rId4"/>
          <a:srcRect/>
          <a:stretch/>
        </p:blipFill>
        <p:spPr bwMode="auto">
          <a:xfrm>
            <a:off x="8126362" y="2605188"/>
            <a:ext cx="6339076" cy="4459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5"/>
          <a:srcRect/>
          <a:stretch/>
        </p:blipFill>
        <p:spPr bwMode="auto">
          <a:xfrm>
            <a:off x="653912" y="608851"/>
            <a:ext cx="3111434" cy="23335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A2AA65-6B32-34E4-EA1C-213C1171C05A}"/>
              </a:ext>
            </a:extLst>
          </p:cNvPr>
          <p:cNvPicPr>
            <a:picLocks noChangeAspect="1" noChangeArrowheads="1"/>
          </p:cNvPicPr>
          <p:nvPr/>
        </p:nvPicPr>
        <p:blipFill>
          <a:blip r:embed="rId6"/>
          <a:srcRect/>
          <a:stretch/>
        </p:blipFill>
        <p:spPr bwMode="auto">
          <a:xfrm>
            <a:off x="3877812" y="582517"/>
            <a:ext cx="3171952" cy="23789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80F6E74-FCDC-F11D-640A-3505AB6D3EFA}"/>
              </a:ext>
            </a:extLst>
          </p:cNvPr>
          <p:cNvPicPr>
            <a:picLocks noChangeAspect="1" noChangeArrowheads="1"/>
          </p:cNvPicPr>
          <p:nvPr/>
        </p:nvPicPr>
        <p:blipFill>
          <a:blip r:embed="rId7"/>
          <a:srcRect/>
          <a:stretch/>
        </p:blipFill>
        <p:spPr bwMode="auto">
          <a:xfrm>
            <a:off x="650275" y="3111983"/>
            <a:ext cx="3115071" cy="21833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86DFEDF-53F9-B000-D942-4F7DEB58EB5A}"/>
              </a:ext>
            </a:extLst>
          </p:cNvPr>
          <p:cNvPicPr>
            <a:picLocks noChangeAspect="1" noChangeArrowheads="1"/>
          </p:cNvPicPr>
          <p:nvPr/>
        </p:nvPicPr>
        <p:blipFill>
          <a:blip r:embed="rId8"/>
          <a:srcRect/>
          <a:stretch/>
        </p:blipFill>
        <p:spPr bwMode="auto">
          <a:xfrm>
            <a:off x="3890140" y="3113639"/>
            <a:ext cx="3159624" cy="21817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9"/>
          <a:srcRect/>
          <a:stretch/>
        </p:blipFill>
        <p:spPr bwMode="auto">
          <a:xfrm>
            <a:off x="658967" y="5412065"/>
            <a:ext cx="3115071"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F8C7C4B-79F3-C413-D553-F3DB7F025E50}"/>
              </a:ext>
            </a:extLst>
          </p:cNvPr>
          <p:cNvPicPr>
            <a:picLocks noChangeAspect="1" noChangeArrowheads="1"/>
          </p:cNvPicPr>
          <p:nvPr/>
        </p:nvPicPr>
        <p:blipFill>
          <a:blip r:embed="rId10"/>
          <a:srcRect/>
          <a:stretch/>
        </p:blipFill>
        <p:spPr bwMode="auto">
          <a:xfrm>
            <a:off x="3934693" y="5412065"/>
            <a:ext cx="3115071" cy="22161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chart with numbers and symbols&#10;&#10;AI-generated content may be incorrect.">
            <a:extLst>
              <a:ext uri="{FF2B5EF4-FFF2-40B4-BE49-F238E27FC236}">
                <a16:creationId xmlns:a16="http://schemas.microsoft.com/office/drawing/2014/main" id="{069BAF26-28A6-E357-BE7B-BAEE4A3E0ED1}"/>
              </a:ext>
            </a:extLst>
          </p:cNvPr>
          <p:cNvPicPr>
            <a:picLocks noChangeAspect="1"/>
          </p:cNvPicPr>
          <p:nvPr/>
        </p:nvPicPr>
        <p:blipFill>
          <a:blip r:embed="rId11"/>
          <a:stretch>
            <a:fillRect/>
          </a:stretch>
        </p:blipFill>
        <p:spPr>
          <a:xfrm>
            <a:off x="2842187" y="7765011"/>
            <a:ext cx="1863701" cy="1807790"/>
          </a:xfrm>
          <a:prstGeom prst="rect">
            <a:avLst/>
          </a:prstGeom>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7014594"/>
          </a:xfrm>
          <a:prstGeom prst="rect">
            <a:avLst/>
          </a:prstGeom>
          <a:noFill/>
        </p:spPr>
        <p:txBody>
          <a:bodyPr wrap="square" rtlCol="0">
            <a:spAutoFit/>
          </a:bodyPr>
          <a:lstStyle/>
          <a:p>
            <a:pPr algn="ctr"/>
            <a:r>
              <a:rPr lang="en-GB" sz="1400" b="1" dirty="0">
                <a:solidFill>
                  <a:srgbClr val="333333"/>
                </a:solidFill>
                <a:effectLst/>
                <a:latin typeface="Helvetica" panose="020B0604020202020204"/>
                <a:ea typeface="Times New Roman" panose="02020603050405020304" pitchFamily="18" charset="0"/>
                <a:cs typeface="Helvetica" panose="020B0604020202020204"/>
              </a:rPr>
              <a:t>First Floor Flat, 4 The Strand, Exmouth, Devon, EX8 1AB</a:t>
            </a:r>
            <a:endParaRPr lang="en-GB" sz="1400" dirty="0">
              <a:effectLst/>
              <a:latin typeface="Helvetica" panose="020B0604020202020204"/>
              <a:ea typeface="Times New Roman" panose="02020603050405020304" pitchFamily="18" charset="0"/>
              <a:cs typeface="Helvetica" panose="020B0604020202020204"/>
            </a:endParaRPr>
          </a:p>
          <a:p>
            <a:r>
              <a:rPr lang="en-GB" sz="1400" dirty="0">
                <a:solidFill>
                  <a:srgbClr val="333333"/>
                </a:solidFill>
                <a:effectLst/>
                <a:latin typeface="Helvetica" panose="020B0604020202020204"/>
                <a:ea typeface="Times New Roman" panose="02020603050405020304" pitchFamily="18" charset="0"/>
                <a:cs typeface="Helvetica" panose="020B0604020202020204"/>
              </a:rPr>
              <a:t> </a:t>
            </a:r>
            <a:endParaRPr lang="en-GB" sz="1400" dirty="0">
              <a:effectLst/>
              <a:latin typeface="Helvetica" panose="020B0604020202020204"/>
              <a:ea typeface="Times New Roman" panose="02020603050405020304" pitchFamily="18" charset="0"/>
              <a:cs typeface="Helvetica" panose="020B0604020202020204"/>
            </a:endParaRPr>
          </a:p>
          <a:p>
            <a:r>
              <a:rPr lang="en-GB" sz="1400" b="1" dirty="0">
                <a:solidFill>
                  <a:srgbClr val="333333"/>
                </a:solidFill>
                <a:effectLst/>
                <a:latin typeface="Helvetica" panose="020B0604020202020204"/>
                <a:ea typeface="Times New Roman" panose="02020603050405020304" pitchFamily="18" charset="0"/>
                <a:cs typeface="Helvetica" panose="020B0604020202020204"/>
              </a:rPr>
              <a:t> </a:t>
            </a:r>
            <a:endParaRPr lang="en-GB" sz="1400" dirty="0">
              <a:effectLst/>
              <a:latin typeface="Helvetica" panose="020B0604020202020204"/>
              <a:ea typeface="Times New Roman" panose="02020603050405020304" pitchFamily="18" charset="0"/>
              <a:cs typeface="Helvetica" panose="020B0604020202020204"/>
            </a:endParaRPr>
          </a:p>
          <a:p>
            <a:r>
              <a:rPr lang="en-GB" sz="1400" b="1" dirty="0">
                <a:solidFill>
                  <a:srgbClr val="333333"/>
                </a:solidFill>
                <a:effectLst/>
                <a:latin typeface="Helvetica" panose="020B0604020202020204"/>
                <a:ea typeface="Times New Roman" panose="02020603050405020304" pitchFamily="18" charset="0"/>
                <a:cs typeface="Helvetica" panose="020B0604020202020204"/>
              </a:rPr>
              <a:t>THE ACCOMMODATION COMPRISES</a:t>
            </a:r>
            <a:r>
              <a:rPr lang="en-GB" sz="1400" b="1">
                <a:solidFill>
                  <a:srgbClr val="333333"/>
                </a:solidFill>
                <a:effectLst/>
                <a:latin typeface="Helvetica" panose="020B0604020202020204"/>
                <a:ea typeface="Times New Roman" panose="02020603050405020304" pitchFamily="18" charset="0"/>
                <a:cs typeface="Helvetica" panose="020B0604020202020204"/>
              </a:rPr>
              <a:t>:</a:t>
            </a:r>
            <a:r>
              <a:rPr lang="en-GB" sz="1400">
                <a:solidFill>
                  <a:srgbClr val="333333"/>
                </a:solidFill>
                <a:effectLst/>
                <a:latin typeface="Helvetica" panose="020B0604020202020204"/>
                <a:ea typeface="Times New Roman" panose="02020603050405020304" pitchFamily="18" charset="0"/>
                <a:cs typeface="Helvetica" panose="020B0604020202020204"/>
              </a:rPr>
              <a:t>  Communal </a:t>
            </a:r>
            <a:r>
              <a:rPr lang="en-GB" sz="1400" dirty="0">
                <a:solidFill>
                  <a:srgbClr val="333333"/>
                </a:solidFill>
                <a:effectLst/>
                <a:latin typeface="Helvetica" panose="020B0604020202020204"/>
                <a:ea typeface="Times New Roman" panose="02020603050405020304" pitchFamily="18" charset="0"/>
                <a:cs typeface="Helvetica" panose="020B0604020202020204"/>
              </a:rPr>
              <a:t>entrance with stairs to first floor and access to own good size </a:t>
            </a:r>
            <a:r>
              <a:rPr lang="en-GB" sz="1400" b="1" dirty="0">
                <a:solidFill>
                  <a:srgbClr val="333333"/>
                </a:solidFill>
                <a:effectLst/>
                <a:latin typeface="Helvetica" panose="020B0604020202020204"/>
                <a:ea typeface="Times New Roman" panose="02020603050405020304" pitchFamily="18" charset="0"/>
                <a:cs typeface="Helvetica" panose="020B0604020202020204"/>
              </a:rPr>
              <a:t>STORAGE CUPBOARD</a:t>
            </a:r>
            <a:r>
              <a:rPr lang="en-GB" sz="1400" dirty="0">
                <a:solidFill>
                  <a:srgbClr val="333333"/>
                </a:solidFill>
                <a:effectLst/>
                <a:latin typeface="Helvetica" panose="020B0604020202020204"/>
                <a:ea typeface="Times New Roman" panose="02020603050405020304" pitchFamily="18" charset="0"/>
                <a:cs typeface="Helvetica" panose="020B0604020202020204"/>
              </a:rPr>
              <a:t>. Own private front door giving access to split level reception hall. Lower landing level gives access to master bedroom and shower room / WC. Upper level leading to lounge, kitchen and second bedroom. </a:t>
            </a:r>
            <a:br>
              <a:rPr lang="en-GB" sz="1400" dirty="0">
                <a:solidFill>
                  <a:srgbClr val="333333"/>
                </a:solidFill>
                <a:effectLst/>
                <a:latin typeface="Helvetica" panose="020B0604020202020204"/>
                <a:ea typeface="Times New Roman" panose="02020603050405020304" pitchFamily="18" charset="0"/>
                <a:cs typeface="Helvetica" panose="020B0604020202020204"/>
              </a:rPr>
            </a:br>
            <a:br>
              <a:rPr lang="en-GB" sz="1400" dirty="0">
                <a:solidFill>
                  <a:srgbClr val="333333"/>
                </a:solidFill>
                <a:effectLst/>
                <a:latin typeface="Helvetica" panose="020B0604020202020204"/>
                <a:ea typeface="Times New Roman" panose="02020603050405020304" pitchFamily="18" charset="0"/>
                <a:cs typeface="Helvetica" panose="020B0604020202020204"/>
              </a:rPr>
            </a:br>
            <a:r>
              <a:rPr lang="en-GB" sz="1400" b="1" dirty="0">
                <a:solidFill>
                  <a:srgbClr val="333333"/>
                </a:solidFill>
                <a:effectLst/>
                <a:latin typeface="Helvetica" panose="020B0604020202020204"/>
                <a:ea typeface="Times New Roman" panose="02020603050405020304" pitchFamily="18" charset="0"/>
                <a:cs typeface="Helvetica" panose="020B0604020202020204"/>
              </a:rPr>
              <a:t>LOUNGE:</a:t>
            </a:r>
            <a:r>
              <a:rPr lang="en-GB" sz="1400" dirty="0">
                <a:solidFill>
                  <a:srgbClr val="333333"/>
                </a:solidFill>
                <a:effectLst/>
                <a:latin typeface="Helvetica" panose="020B0604020202020204"/>
                <a:ea typeface="Times New Roman" panose="02020603050405020304" pitchFamily="18" charset="0"/>
                <a:cs typeface="Helvetica" panose="020B0604020202020204"/>
              </a:rPr>
              <a:t> 19' 0" x 12' 5" (5.79m x 3.78m) A bright, spacious and elegant room with UPVC double glazed bay window overlooking the front aspect and further UPVC double glazed window also to the front aspect - both enjoying views towards The Strand Gardens. Feature fireplace housing pebble effect electric fire; television point; coved ceiling; night storage heater; opening through to: </a:t>
            </a:r>
            <a:br>
              <a:rPr lang="en-GB" sz="1400" dirty="0">
                <a:solidFill>
                  <a:srgbClr val="333333"/>
                </a:solidFill>
                <a:effectLst/>
                <a:latin typeface="Helvetica" panose="020B0604020202020204"/>
                <a:ea typeface="Times New Roman" panose="02020603050405020304" pitchFamily="18" charset="0"/>
                <a:cs typeface="Helvetica" panose="020B0604020202020204"/>
              </a:rPr>
            </a:br>
            <a:br>
              <a:rPr lang="en-GB" sz="1400" dirty="0">
                <a:solidFill>
                  <a:srgbClr val="333333"/>
                </a:solidFill>
                <a:effectLst/>
                <a:latin typeface="Helvetica" panose="020B0604020202020204"/>
                <a:ea typeface="Times New Roman" panose="02020603050405020304" pitchFamily="18" charset="0"/>
                <a:cs typeface="Helvetica" panose="020B0604020202020204"/>
              </a:rPr>
            </a:br>
            <a:r>
              <a:rPr lang="en-GB" sz="1400" b="1" dirty="0">
                <a:solidFill>
                  <a:srgbClr val="333333"/>
                </a:solidFill>
                <a:effectLst/>
                <a:latin typeface="Helvetica" panose="020B0604020202020204"/>
                <a:ea typeface="Times New Roman" panose="02020603050405020304" pitchFamily="18" charset="0"/>
                <a:cs typeface="Helvetica" panose="020B0604020202020204"/>
              </a:rPr>
              <a:t>KITCHEN / DINING ROOM:</a:t>
            </a:r>
            <a:r>
              <a:rPr lang="en-GB" sz="1400" dirty="0">
                <a:solidFill>
                  <a:srgbClr val="333333"/>
                </a:solidFill>
                <a:effectLst/>
                <a:latin typeface="Helvetica" panose="020B0604020202020204"/>
                <a:ea typeface="Times New Roman" panose="02020603050405020304" pitchFamily="18" charset="0"/>
                <a:cs typeface="Helvetica" panose="020B0604020202020204"/>
              </a:rPr>
              <a:t> 15' 5" x 5' 9" (4.7m x 1.75m) Beautifully fitted with stylish kitchen units comprising wood effect work surfaces with inset stainless steel single drainer sink unit with mixer tap over; range of cupboards, drawer units and built-in oven beneath work surfaces; inset four ring halogen hob and stainless steel chimney style extractor hood over; matching wall units at eye-level; attractive tiled surrounds; ceiling extractor fan; ceiling spotlighting; coved ceiling; UPVC double glazed window to front elevation gaining views towards The Strand Gardens. </a:t>
            </a:r>
            <a:br>
              <a:rPr lang="en-GB" sz="1400" dirty="0">
                <a:solidFill>
                  <a:srgbClr val="333333"/>
                </a:solidFill>
                <a:effectLst/>
                <a:latin typeface="Helvetica" panose="020B0604020202020204"/>
                <a:ea typeface="Times New Roman" panose="02020603050405020304" pitchFamily="18" charset="0"/>
                <a:cs typeface="Helvetica" panose="020B0604020202020204"/>
              </a:rPr>
            </a:br>
            <a:br>
              <a:rPr lang="en-GB" sz="1400" dirty="0">
                <a:solidFill>
                  <a:srgbClr val="333333"/>
                </a:solidFill>
                <a:effectLst/>
                <a:latin typeface="Helvetica" panose="020B0604020202020204"/>
                <a:ea typeface="Times New Roman" panose="02020603050405020304" pitchFamily="18" charset="0"/>
                <a:cs typeface="Helvetica" panose="020B0604020202020204"/>
              </a:rPr>
            </a:br>
            <a:r>
              <a:rPr lang="en-GB" sz="1400" b="1" dirty="0">
                <a:solidFill>
                  <a:srgbClr val="333333"/>
                </a:solidFill>
                <a:effectLst/>
                <a:latin typeface="Helvetica" panose="020B0604020202020204"/>
                <a:ea typeface="Times New Roman" panose="02020603050405020304" pitchFamily="18" charset="0"/>
                <a:cs typeface="Helvetica" panose="020B0604020202020204"/>
              </a:rPr>
              <a:t>BEDROOM ONE:</a:t>
            </a:r>
            <a:r>
              <a:rPr lang="en-GB" sz="1400" dirty="0">
                <a:solidFill>
                  <a:srgbClr val="333333"/>
                </a:solidFill>
                <a:effectLst/>
                <a:latin typeface="Helvetica" panose="020B0604020202020204"/>
                <a:ea typeface="Times New Roman" panose="02020603050405020304" pitchFamily="18" charset="0"/>
                <a:cs typeface="Helvetica" panose="020B0604020202020204"/>
              </a:rPr>
              <a:t> 12' 10" x 12' 7" (3.91m x 3.84m) UPVC double glazed window to rear elevation; television point; night storage heater; light dimmer switch. </a:t>
            </a:r>
            <a:br>
              <a:rPr lang="en-GB" sz="1400" dirty="0">
                <a:solidFill>
                  <a:srgbClr val="333333"/>
                </a:solidFill>
                <a:effectLst/>
                <a:latin typeface="Helvetica" panose="020B0604020202020204"/>
                <a:ea typeface="Times New Roman" panose="02020603050405020304" pitchFamily="18" charset="0"/>
                <a:cs typeface="Helvetica" panose="020B0604020202020204"/>
              </a:rPr>
            </a:br>
            <a:br>
              <a:rPr lang="en-GB" sz="1400" dirty="0">
                <a:solidFill>
                  <a:srgbClr val="333333"/>
                </a:solidFill>
                <a:effectLst/>
                <a:latin typeface="Helvetica" panose="020B0604020202020204"/>
                <a:ea typeface="Times New Roman" panose="02020603050405020304" pitchFamily="18" charset="0"/>
                <a:cs typeface="Helvetica" panose="020B0604020202020204"/>
              </a:rPr>
            </a:br>
            <a:r>
              <a:rPr lang="en-GB" sz="1400" b="1" dirty="0">
                <a:solidFill>
                  <a:srgbClr val="333333"/>
                </a:solidFill>
                <a:effectLst/>
                <a:latin typeface="Helvetica" panose="020B0604020202020204"/>
                <a:ea typeface="Times New Roman" panose="02020603050405020304" pitchFamily="18" charset="0"/>
                <a:cs typeface="Helvetica" panose="020B0604020202020204"/>
              </a:rPr>
              <a:t>BEDROOM TWO:</a:t>
            </a:r>
            <a:r>
              <a:rPr lang="en-GB" sz="1400" dirty="0">
                <a:solidFill>
                  <a:srgbClr val="333333"/>
                </a:solidFill>
                <a:effectLst/>
                <a:latin typeface="Helvetica" panose="020B0604020202020204"/>
                <a:ea typeface="Times New Roman" panose="02020603050405020304" pitchFamily="18" charset="0"/>
                <a:cs typeface="Helvetica" panose="020B0604020202020204"/>
              </a:rPr>
              <a:t> 12' 8" x 8' 7" (3.86m x 2.62m) UPVC double glazed window to rear elevation; night storage heater; light dimmer switch. </a:t>
            </a:r>
            <a:br>
              <a:rPr lang="en-GB" sz="1400" dirty="0">
                <a:solidFill>
                  <a:srgbClr val="333333"/>
                </a:solidFill>
                <a:effectLst/>
                <a:latin typeface="Helvetica" panose="020B0604020202020204"/>
                <a:ea typeface="Times New Roman" panose="02020603050405020304" pitchFamily="18" charset="0"/>
                <a:cs typeface="Helvetica" panose="020B0604020202020204"/>
              </a:rPr>
            </a:br>
            <a:br>
              <a:rPr lang="en-GB" sz="1400" b="1" dirty="0">
                <a:solidFill>
                  <a:srgbClr val="333333"/>
                </a:solidFill>
                <a:effectLst/>
                <a:latin typeface="Helvetica" panose="020B0604020202020204"/>
                <a:ea typeface="Times New Roman" panose="02020603050405020304" pitchFamily="18" charset="0"/>
                <a:cs typeface="Helvetica" panose="020B0604020202020204"/>
              </a:rPr>
            </a:br>
            <a:r>
              <a:rPr lang="en-GB" sz="1400" b="1" dirty="0">
                <a:solidFill>
                  <a:srgbClr val="333333"/>
                </a:solidFill>
                <a:effectLst/>
                <a:latin typeface="Helvetica" panose="020B0604020202020204"/>
                <a:ea typeface="Times New Roman" panose="02020603050405020304" pitchFamily="18" charset="0"/>
                <a:cs typeface="Helvetica" panose="020B0604020202020204"/>
              </a:rPr>
              <a:t>SHOWER ROOM / WC:</a:t>
            </a:r>
            <a:r>
              <a:rPr lang="en-GB" sz="1400" dirty="0">
                <a:solidFill>
                  <a:srgbClr val="333333"/>
                </a:solidFill>
                <a:effectLst/>
                <a:latin typeface="Helvetica" panose="020B0604020202020204"/>
                <a:ea typeface="Times New Roman" panose="02020603050405020304" pitchFamily="18" charset="0"/>
                <a:cs typeface="Helvetica" panose="020B0604020202020204"/>
              </a:rPr>
              <a:t> Stylishly fitted and comprising a good sized attractively tiled shower cubicle with Mira shower unit, shower splash screen and curved shower splash screen doors; pedestal wash hand basin with chrome mixer tap and fitted mirror over; WC with push button flush; extensively tiled walls; matching tiled flooring; chrome heated towel rail; ceiling spotlighting; ceiling extractor fan; UPVC double glazed window with patterned glass. </a:t>
            </a:r>
            <a:br>
              <a:rPr lang="en-GB" sz="1400" dirty="0">
                <a:solidFill>
                  <a:srgbClr val="333333"/>
                </a:solidFill>
                <a:effectLst/>
                <a:latin typeface="Helvetica" panose="020B0604020202020204"/>
                <a:ea typeface="Times New Roman" panose="02020603050405020304" pitchFamily="18" charset="0"/>
                <a:cs typeface="Helvetica" panose="020B0604020202020204"/>
              </a:rPr>
            </a:br>
            <a:br>
              <a:rPr lang="en-GB" sz="1400" b="1" dirty="0">
                <a:solidFill>
                  <a:srgbClr val="333333"/>
                </a:solidFill>
                <a:effectLst/>
                <a:latin typeface="Helvetica" panose="020B0604020202020204"/>
                <a:ea typeface="Times New Roman" panose="02020603050405020304" pitchFamily="18" charset="0"/>
                <a:cs typeface="Helvetica" panose="020B0604020202020204"/>
              </a:rPr>
            </a:br>
            <a:r>
              <a:rPr lang="en-GB" sz="1400" b="1" dirty="0">
                <a:solidFill>
                  <a:srgbClr val="333333"/>
                </a:solidFill>
                <a:effectLst/>
                <a:latin typeface="Helvetica" panose="020B0604020202020204"/>
                <a:ea typeface="Times New Roman" panose="02020603050405020304" pitchFamily="18" charset="0"/>
                <a:cs typeface="Helvetica" panose="020B0604020202020204"/>
              </a:rPr>
              <a:t>TENURE AND OUTGOINGS:</a:t>
            </a:r>
            <a:r>
              <a:rPr lang="en-GB" sz="1400" dirty="0">
                <a:solidFill>
                  <a:srgbClr val="333333"/>
                </a:solidFill>
                <a:effectLst/>
                <a:latin typeface="Helvetica" panose="020B0604020202020204"/>
                <a:ea typeface="Times New Roman" panose="02020603050405020304" pitchFamily="18" charset="0"/>
                <a:cs typeface="Helvetica" panose="020B0604020202020204"/>
              </a:rPr>
              <a:t> We understand that the property will be sold with an extended lease.  Service charges to be confirmed. </a:t>
            </a:r>
            <a:br>
              <a:rPr lang="en-GB" sz="1400" dirty="0">
                <a:solidFill>
                  <a:srgbClr val="333333"/>
                </a:solidFill>
                <a:effectLst/>
                <a:latin typeface="Helvetica" panose="020B0604020202020204"/>
                <a:ea typeface="Times New Roman" panose="02020603050405020304" pitchFamily="18" charset="0"/>
                <a:cs typeface="Helvetica" panose="020B0604020202020204"/>
              </a:rPr>
            </a:br>
            <a:br>
              <a:rPr lang="en-GB" sz="1400" dirty="0">
                <a:solidFill>
                  <a:srgbClr val="333333"/>
                </a:solidFill>
                <a:effectLst/>
                <a:latin typeface="Helvetica" panose="020B0604020202020204"/>
                <a:ea typeface="Times New Roman" panose="02020603050405020304" pitchFamily="18" charset="0"/>
                <a:cs typeface="Helvetica" panose="020B0604020202020204"/>
              </a:rPr>
            </a:br>
            <a:endParaRPr lang="en-GB" sz="1400" dirty="0">
              <a:effectLst/>
              <a:latin typeface="Helvetica" panose="020B0604020202020204"/>
              <a:ea typeface="Times New Roman" panose="02020603050405020304" pitchFamily="18" charset="0"/>
              <a:cs typeface="Helvetica" panose="020B0604020202020204"/>
            </a:endParaRPr>
          </a:p>
          <a:p>
            <a:pPr>
              <a:lnSpc>
                <a:spcPct val="107000"/>
              </a:lnSpc>
              <a:spcAft>
                <a:spcPts val="800"/>
              </a:spcAft>
            </a:pPr>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endParaRPr lang="en-GB" sz="1400" dirty="0">
              <a:solidFill>
                <a:srgbClr val="333333"/>
              </a:solidFill>
              <a:latin typeface="Helvetica" panose="020B0604020202020204"/>
              <a:ea typeface="Times New Roman" panose="02020603050405020304" pitchFamily="18" charset="0"/>
              <a:cs typeface="Helvetica" panose="020B0604020202020204"/>
            </a:endParaRPr>
          </a:p>
          <a:p>
            <a:endParaRPr lang="en-GB" sz="1400" dirty="0">
              <a:solidFill>
                <a:srgbClr val="333333"/>
              </a:solidFill>
              <a:effectLst/>
              <a:latin typeface="Helvetica" panose="020B0604020202020204"/>
              <a:ea typeface="Times New Roman" panose="02020603050405020304" pitchFamily="18" charset="0"/>
              <a:cs typeface="Helvetica" panose="020B0604020202020204"/>
            </a:endParaRPr>
          </a:p>
          <a:p>
            <a:br>
              <a:rPr lang="en-GB" sz="1400" dirty="0">
                <a:solidFill>
                  <a:srgbClr val="333333"/>
                </a:solidFill>
                <a:effectLst/>
                <a:latin typeface="Helvetica" panose="020B0604020202020204"/>
                <a:ea typeface="Times New Roman" panose="02020603050405020304" pitchFamily="18" charset="0"/>
                <a:cs typeface="Helvetica" panose="020B0604020202020204"/>
              </a:rPr>
            </a:br>
            <a:endParaRPr lang="en-US" sz="1400" dirty="0">
              <a:latin typeface="Helvetica" panose="020B0604020202020204"/>
              <a:cs typeface="Helvetica" panose="020B0604020202020204"/>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pPr algn="ctr"/>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3" name="Picture 2" descr="A floor plan of a house&#10;&#10;AI-generated content may be incorrect.">
            <a:extLst>
              <a:ext uri="{FF2B5EF4-FFF2-40B4-BE49-F238E27FC236}">
                <a16:creationId xmlns:a16="http://schemas.microsoft.com/office/drawing/2014/main" id="{7F2C29CC-3CA9-81DF-55E4-EEB6A66C4191}"/>
              </a:ext>
            </a:extLst>
          </p:cNvPr>
          <p:cNvPicPr>
            <a:picLocks noChangeAspect="1"/>
          </p:cNvPicPr>
          <p:nvPr/>
        </p:nvPicPr>
        <p:blipFill>
          <a:blip r:embed="rId2"/>
          <a:stretch>
            <a:fillRect/>
          </a:stretch>
        </p:blipFill>
        <p:spPr>
          <a:xfrm>
            <a:off x="9427803" y="1323183"/>
            <a:ext cx="3491783" cy="7396034"/>
          </a:xfrm>
          <a:prstGeom prst="rect">
            <a:avLst/>
          </a:prstGeom>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TotalTime>
  <Words>702</Words>
  <Application>Microsoft Office PowerPoint</Application>
  <PresentationFormat>Custom</PresentationFormat>
  <Paragraphs>90</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28</cp:revision>
  <cp:lastPrinted>2024-08-15T12:11:11Z</cp:lastPrinted>
  <dcterms:created xsi:type="dcterms:W3CDTF">2023-03-19T13:39:10Z</dcterms:created>
  <dcterms:modified xsi:type="dcterms:W3CDTF">2025-02-27T10:49:39Z</dcterms:modified>
</cp:coreProperties>
</file>