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201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3/4/2025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18" Type="http://schemas.openxmlformats.org/officeDocument/2006/relationships/image" Target="../media/image10.jpg"/><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7.png"/><Relationship Id="rId17" Type="http://schemas.microsoft.com/office/2007/relationships/hdphoto" Target="../media/hdphoto7.wdp"/><Relationship Id="rId2" Type="http://schemas.openxmlformats.org/officeDocument/2006/relationships/image" Target="../media/image1.jpg"/><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186729"/>
            <a:ext cx="6120130" cy="20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Stunning Ground Floor Apartment Offering Spacious And Elegant Accommodation With Its Own Private Gardens, Garage And Workshop, Located In The Highly Desirable ‘Avenues’ Area Of Exmouth</a:t>
            </a: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 </a:t>
            </a: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Private Entrance * Lounge With Wood Burner Stove * Spacious Kitchen/Dining Room Garden Room * Two Double Bedrooms * Bath/Shower 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Cloakroom/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Gas Central Heating * </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Upvc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Double Glazed Sash Style Windows * No Onward Chain Viewing Strongly Recommended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£385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Ground Floor Flat, 45 Cranford Avenue</a:t>
            </a:r>
            <a:r>
              <a:rPr lang="en-GB" sz="1800" dirty="0">
                <a:solidFill>
                  <a:srgbClr val="FFFFFF"/>
                </a:solidFill>
                <a:effectLst/>
                <a:latin typeface="HelveticaNeueLT-Medium"/>
                <a:ea typeface="Times New Roman" panose="02020603050405020304" pitchFamily="18" charset="0"/>
              </a:rPr>
              <a:t>, Exmouth, EX8 2QD</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
                    </a14:imgEffect>
                  </a14:imgLayer>
                </a14:imgProps>
              </a:ext>
            </a:extLst>
          </a:blip>
          <a:srcRect/>
          <a:stretch/>
        </p:blipFill>
        <p:spPr bwMode="auto">
          <a:xfrm>
            <a:off x="8120418" y="2605188"/>
            <a:ext cx="6345019"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3000"/>
                    </a14:imgEffect>
                  </a14:imgLayer>
                </a14:imgProps>
              </a:ext>
            </a:extLst>
          </a:blip>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9000"/>
                    </a14:imgEffect>
                  </a14:imgLayer>
                </a14:imgProps>
              </a:ext>
            </a:extLst>
          </a:blip>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23000"/>
                    </a14:imgEffect>
                  </a14:imgLayer>
                </a14:imgProps>
              </a:ext>
            </a:extLst>
          </a:blip>
          <a:srcRect/>
          <a:stretch/>
        </p:blipFill>
        <p:spPr bwMode="auto">
          <a:xfrm>
            <a:off x="650274" y="3111983"/>
            <a:ext cx="3111434"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10000"/>
                    </a14:imgEffect>
                  </a14:imgLayer>
                </a14:imgProps>
              </a:ext>
            </a:extLst>
          </a:blip>
          <a:srcRect/>
          <a:stretch/>
        </p:blipFill>
        <p:spPr bwMode="auto">
          <a:xfrm>
            <a:off x="3877812" y="3113639"/>
            <a:ext cx="317195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10000"/>
                    </a14:imgEffect>
                  </a14:imgLayer>
                </a14:imgProps>
              </a:ext>
            </a:extLst>
          </a:blip>
          <a:srcRect/>
          <a:stretch/>
        </p:blipFill>
        <p:spPr bwMode="auto">
          <a:xfrm>
            <a:off x="650274" y="5412065"/>
            <a:ext cx="311143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3000"/>
                    </a14:imgEffect>
                  </a14:imgLayer>
                </a14:imgProps>
              </a:ext>
            </a:extLst>
          </a:blip>
          <a:srcRect/>
          <a:stretch/>
        </p:blipFill>
        <p:spPr bwMode="auto">
          <a:xfrm>
            <a:off x="3877812"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Description automatically generated">
            <a:extLst>
              <a:ext uri="{FF2B5EF4-FFF2-40B4-BE49-F238E27FC236}">
                <a16:creationId xmlns:a16="http://schemas.microsoft.com/office/drawing/2014/main" id="{8842A29E-7350-8DED-ED12-126F2A49BDB8}"/>
              </a:ext>
            </a:extLst>
          </p:cNvPr>
          <p:cNvPicPr>
            <a:picLocks noChangeAspect="1"/>
          </p:cNvPicPr>
          <p:nvPr/>
        </p:nvPicPr>
        <p:blipFill>
          <a:blip r:embed="rId18"/>
          <a:stretch>
            <a:fillRect/>
          </a:stretch>
        </p:blipFill>
        <p:spPr>
          <a:xfrm>
            <a:off x="2946412" y="7773183"/>
            <a:ext cx="1763916" cy="1710999"/>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604272"/>
          </a:xfrm>
          <a:prstGeom prst="rect">
            <a:avLst/>
          </a:prstGeom>
          <a:noFill/>
        </p:spPr>
        <p:txBody>
          <a:bodyPr wrap="square" rtlCol="0">
            <a:spAutoFit/>
          </a:bodyPr>
          <a:lstStyle/>
          <a:p>
            <a:pPr algn="ctr"/>
            <a:r>
              <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Ground Floor Flat, 45 Cranford Avenue, Exmouth, EX8 2QD</a:t>
            </a: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a:t>
            </a:r>
            <a:r>
              <a:rPr lang="en-GB" sz="1200" dirty="0">
                <a:latin typeface="Helvetica" panose="020B0604020202020204" pitchFamily="34" charset="0"/>
                <a:cs typeface="Helvetica" panose="020B0604020202020204" pitchFamily="34" charset="0"/>
              </a:rPr>
              <a:t>   Private uPVC front door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VESTIBULE:  </a:t>
            </a:r>
            <a:r>
              <a:rPr lang="en-GB" sz="1200" dirty="0">
                <a:latin typeface="Helvetica" panose="020B0604020202020204" pitchFamily="34" charset="0"/>
                <a:cs typeface="Helvetica" panose="020B0604020202020204" pitchFamily="34" charset="0"/>
              </a:rPr>
              <a:t> Feature quarry tiled floor, solid wood inner door with frosted glass inset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HALL: </a:t>
            </a:r>
            <a:r>
              <a:rPr lang="en-GB" sz="1200" dirty="0">
                <a:latin typeface="Helvetica" panose="020B0604020202020204" pitchFamily="34" charset="0"/>
                <a:cs typeface="Helvetica" panose="020B0604020202020204" pitchFamily="34" charset="0"/>
              </a:rPr>
              <a:t>  Cornice ceiling, radiator, inner solid wood part glazed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  Radiator, picture rail, cornice ceiling, access to storage cupboard.</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  5.97m x 4.57m (19'7" x 15'0")  maximum measurement into wall recess and bay window fitted with three sets of uPVC sash style windows.  A spacious and elegant dual aspect room with further uPVC double glazed sash style window to side aspect, attractive fire surround with exposed brick inset housing log burner stove standing on a stone hearth, two radiators, TV point, picture rail, cornice ceiling.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KITCHEN/DINING ROOM: </a:t>
            </a:r>
            <a:r>
              <a:rPr lang="en-GB" sz="1200" dirty="0">
                <a:latin typeface="Helvetica" panose="020B0604020202020204" pitchFamily="34" charset="0"/>
                <a:cs typeface="Helvetica" panose="020B0604020202020204" pitchFamily="34" charset="0"/>
              </a:rPr>
              <a:t>  5.99m x 3.63m (19'8" x 11'11") narrowing to 2.54m (8'4")    A spacious room comprising of solid wood worktops with inset one and a quarter bowl single drainer sink unit with chrome mixer tap, with cupboards, drawer units and integrated dishwasher and fridge beneath worktops, inset ceramic electric hob with built-in oven below, tiled surrounds, wall mounted cupboards with concealed lighting beneath, radiator, picture rail, two sets of uPVC sash style windows to rear and side aspects, solid wood flooring throughout,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UTILITY ROOM: </a:t>
            </a:r>
            <a:r>
              <a:rPr lang="en-GB" sz="1200" dirty="0">
                <a:latin typeface="Helvetica" panose="020B0604020202020204" pitchFamily="34" charset="0"/>
                <a:cs typeface="Helvetica" panose="020B0604020202020204" pitchFamily="34" charset="0"/>
              </a:rPr>
              <a:t> 2.41m x 1.98m (7'11" x 6'6")   Fitted with worktops with inset sink unit, fitted mirror with light over, cupboards and plumbing for automatic washing machine beneath, part tiled walls, wall mounted Vaillant gas boiler for  hot water and central heating, wall mounted cupboards, uPVC double glazed windows.  </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From the kitchen/dining room a glazed panel door leads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GARDEN ROOM:</a:t>
            </a:r>
            <a:r>
              <a:rPr lang="en-GB" sz="1200" dirty="0">
                <a:latin typeface="Helvetica" panose="020B0604020202020204" pitchFamily="34" charset="0"/>
                <a:cs typeface="Helvetica" panose="020B0604020202020204" pitchFamily="34" charset="0"/>
              </a:rPr>
              <a:t>  2.92m x 2.44m (9'7" x 8'0")  Sliding double glazed patio doors opening onto the rear garden, power and light connected with door giving access to WORKSHOP and GARAGE.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WORKSHOP: </a:t>
            </a:r>
            <a:r>
              <a:rPr lang="en-GB" sz="1200" dirty="0">
                <a:latin typeface="Helvetica" panose="020B0604020202020204" pitchFamily="34" charset="0"/>
                <a:cs typeface="Helvetica" panose="020B0604020202020204" pitchFamily="34" charset="0"/>
              </a:rPr>
              <a:t>   2.74m x 2.31m (9'0" x 7'7")  Double glazed window, power connected.</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1:  </a:t>
            </a:r>
            <a:r>
              <a:rPr lang="en-GB" sz="1200" dirty="0">
                <a:latin typeface="Helvetica" panose="020B0604020202020204" pitchFamily="34" charset="0"/>
                <a:cs typeface="Helvetica" panose="020B0604020202020204" pitchFamily="34" charset="0"/>
              </a:rPr>
              <a:t> 5.46m x 3.61m (17'11" x 11'10")   Superb main bedroom with measurement into uPVC double glazed bay window fitted with three sash style windows overlooking its own gardens, radiator, built-in range of wardrobes with clothes rail and shelf with storage cupboards over.  Radiator, wall mounted dresser style unit, picture rail, cornice ceiling.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a:t>
            </a:r>
            <a:r>
              <a:rPr lang="en-GB" sz="1200" dirty="0">
                <a:latin typeface="Helvetica" panose="020B0604020202020204" pitchFamily="34" charset="0"/>
                <a:cs typeface="Helvetica" panose="020B0604020202020204" pitchFamily="34" charset="0"/>
              </a:rPr>
              <a:t>   4.37m x 3.58m (14'4" x 11'9")   Lovely size second bedroom with built-in single wardrobe, uPVC double glazed sash style windows overlooking the gardens, radiator, uPVC double glazed double doors opening onto the veranda and gardens.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BATH/SHOWER ROOM/WC: </a:t>
            </a:r>
            <a:r>
              <a:rPr lang="en-GB" sz="1200" dirty="0">
                <a:latin typeface="Helvetica" panose="020B0604020202020204" pitchFamily="34" charset="0"/>
                <a:cs typeface="Helvetica" panose="020B0604020202020204" pitchFamily="34" charset="0"/>
              </a:rPr>
              <a:t>  3.61m x 1.65m (11'10" x 5'5")   Comprising bath, pedestal wash hand basin, shower cubicle, WC with push button flush, radiator, tiling to splash prone areas, fitted mirror with light over, uPVC double glazed window with patterned glass, recessed ceiling spotlighting, coved ceiling/extractor fan.  </a:t>
            </a:r>
          </a:p>
          <a:p>
            <a:endParaRPr lang="en-GB" sz="1200" dirty="0">
              <a:latin typeface="Helvetica" panose="020B0604020202020204" pitchFamily="34"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2026369"/>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CLOAKROOM/WC: </a:t>
            </a:r>
            <a:r>
              <a:rPr lang="en-GB" sz="1200" dirty="0">
                <a:latin typeface="Helvetica" panose="020B0604020202020204" pitchFamily="34" charset="0"/>
                <a:cs typeface="Helvetica" panose="020B0604020202020204" pitchFamily="34" charset="0"/>
              </a:rPr>
              <a:t>   Fitted with vanity wash hand basin with tiled splashback, WC with push button flush, shelved storage cupboard, radiator, two sets of windows with patterned glass, wood flooring, fitted wall shelving.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a:t>
            </a:r>
            <a:r>
              <a:rPr lang="en-GB" sz="1200" dirty="0">
                <a:latin typeface="Helvetica" panose="020B0604020202020204" pitchFamily="34" charset="0"/>
                <a:cs typeface="Helvetica" panose="020B0604020202020204" pitchFamily="34" charset="0"/>
              </a:rPr>
              <a:t>   The property enjoys an impressive position in the sought after ‘Avenues’ area of Exmouth approached by a pedestrian gate and pathway leading to the front door with mature shrub beds.  A wooden side gate gives access to the apartment’s own private gardens comprising of lawn edged with flower and shrub beds and veranda with outside lighting, decorative stone area with outside light and cold water tap. Single storey brick built shed with tiled roof.</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GARAGE:</a:t>
            </a:r>
            <a:r>
              <a:rPr lang="en-GB" sz="1200" dirty="0">
                <a:latin typeface="Helvetica" panose="020B0604020202020204" pitchFamily="34" charset="0"/>
                <a:cs typeface="Helvetica" panose="020B0604020202020204" pitchFamily="34" charset="0"/>
              </a:rPr>
              <a:t>  4.91m x 3.08m (16'1" x 10’1”)   Up and over door, power and light connected.</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TENURE: </a:t>
            </a:r>
            <a:r>
              <a:rPr lang="en-GB" sz="1200" dirty="0">
                <a:latin typeface="Helvetica" panose="020B0604020202020204" pitchFamily="34" charset="0"/>
                <a:cs typeface="Helvetica" panose="020B0604020202020204" pitchFamily="34" charset="0"/>
              </a:rPr>
              <a:t>  The property is held on a 999 year lease with 50% share of the maintenance on an ‘as and when’ basis.</a:t>
            </a:r>
          </a:p>
          <a:p>
            <a:r>
              <a:rPr lang="en-GB" sz="1200" dirty="0">
                <a:latin typeface="Helvetica" panose="020B0604020202020204" pitchFamily="34" charset="0"/>
                <a:cs typeface="Helvetica" panose="020B0604020202020204" pitchFamily="34" charset="0"/>
              </a:rPr>
              <a:t> </a:t>
            </a:r>
          </a:p>
          <a:p>
            <a:r>
              <a:rPr lang="en-GB" sz="1000" b="1" dirty="0">
                <a:latin typeface="Helvetica" panose="020B0604020202020204" pitchFamily="34" charset="0"/>
                <a:cs typeface="Helvetica" panose="020B0604020202020204" pitchFamily="34" charset="0"/>
              </a:rPr>
              <a:t>Mortgage Assistance: </a:t>
            </a:r>
            <a:r>
              <a:rPr lang="en-GB" sz="1000" dirty="0">
                <a:latin typeface="Helvetica" panose="020B0604020202020204" pitchFamily="34" charset="0"/>
                <a:cs typeface="Helvetica" panose="020B0604020202020204" pitchFamily="34" charset="0"/>
              </a:rPr>
              <a:t>  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The Openwork Partnership, a trading style of Openwork Ltd which is authorised and regulated by the Financial Conduct Authority (FCA). </a:t>
            </a:r>
          </a:p>
          <a:p>
            <a:r>
              <a:rPr lang="en-GB" sz="1000" dirty="0">
                <a:latin typeface="Helvetica" panose="020B0604020202020204" pitchFamily="34" charset="0"/>
                <a:cs typeface="Helvetica" panose="020B0604020202020204" pitchFamily="34" charset="0"/>
              </a:rPr>
              <a:t>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8AF9D877-35E9-5491-9F2E-2831C3F60797}"/>
              </a:ext>
            </a:extLst>
          </p:cNvPr>
          <p:cNvPicPr>
            <a:picLocks noChangeAspect="1"/>
          </p:cNvPicPr>
          <p:nvPr/>
        </p:nvPicPr>
        <p:blipFill>
          <a:blip r:embed="rId2"/>
          <a:srcRect/>
          <a:stretch/>
        </p:blipFill>
        <p:spPr>
          <a:xfrm>
            <a:off x="8184793" y="5182133"/>
            <a:ext cx="6272783" cy="4562024"/>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TotalTime>
  <Words>1107</Words>
  <Application>Microsoft Office PowerPoint</Application>
  <PresentationFormat>Custom</PresentationFormat>
  <Paragraphs>122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35</cp:revision>
  <cp:lastPrinted>2024-11-22T10:45:48Z</cp:lastPrinted>
  <dcterms:created xsi:type="dcterms:W3CDTF">2023-03-19T13:39:10Z</dcterms:created>
  <dcterms:modified xsi:type="dcterms:W3CDTF">2025-03-04T13:05:33Z</dcterms:modified>
</cp:coreProperties>
</file>