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1" d="100"/>
          <a:sy n="71" d="100"/>
        </p:scale>
        <p:origin x="1716" y="66"/>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1/15/2025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a:cs typeface="Helvetica" panose="020B0604020202020204"/>
              </a:rPr>
              <a:t>A Deceptively Spacious And Beautifully Presented Four Bedroom Town House Design Residence Located In A Modern Select Development Of Quality Homes</a:t>
            </a:r>
            <a:endParaRPr lang="en-GB" sz="125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Attractive Lounge • Superb Open Plan Kitchen / Dining Room • Four Bedrooms Arranged Over The First &amp; Second Floors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Quality Bathroom Suite • En-Suite Spacious Shower Room Off Master Bedroom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Gas Central Heating &amp; Double Glazed Windows • Enclosed Attractive Rear Garden• Double Garage Plus Additional Enclosed Parking Space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Viewing Strongly Recommended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a:t>
            </a:r>
            <a:r>
              <a:rPr lang="en-GB" sz="1200">
                <a:solidFill>
                  <a:srgbClr val="0057A8"/>
                </a:solidFill>
                <a:effectLst/>
                <a:latin typeface="HelveticaNeueLT-Roman"/>
                <a:ea typeface="Times New Roman" panose="02020603050405020304" pitchFamily="18" charset="0"/>
                <a:cs typeface="HelveticaNeueLT-Roman"/>
              </a:rPr>
              <a:t>PRICE</a:t>
            </a:r>
            <a:r>
              <a:rPr lang="en-GB" sz="120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£399</a:t>
            </a:r>
            <a:r>
              <a:rPr lang="en-GB" sz="1900">
                <a:solidFill>
                  <a:srgbClr val="000000"/>
                </a:solidFill>
                <a:latin typeface="HelveticaNeueLT-Roman"/>
                <a:ea typeface="Times New Roman" panose="02020603050405020304" pitchFamily="18" charset="0"/>
                <a:cs typeface="HelveticaNeueLT-Roman"/>
              </a:rPr>
              <a:t>,950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20 Hillcrest Gardens, Exmouth, EX8 4FE</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6F49F01D-7585-F190-1F7C-C99AD518D6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348" y="2620057"/>
            <a:ext cx="6349754" cy="44783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6F34E101-582C-D26E-148F-9967948AA6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12" y="558650"/>
            <a:ext cx="3111435" cy="24354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4FD41A9B-C3AE-2196-B26D-2AAE8D8A4C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7071" y="552614"/>
            <a:ext cx="3159624" cy="24354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C37305BF-4F32-5895-CBDA-CCC85B57CC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458" y="3113640"/>
            <a:ext cx="3108889" cy="2181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A7A6184E-CAF6-BF5E-DB03-EF3A1A73FF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7071" y="3112811"/>
            <a:ext cx="3159624" cy="21669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0618F681-CEEB-3290-C22F-6FCBB6FCFD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912" y="5412065"/>
            <a:ext cx="3108889" cy="2216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DB4456DE-6090-FE73-C912-F3AA4B8B3F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7072" y="5412065"/>
            <a:ext cx="3159624"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hart of energy efficiency&#10;&#10;Description automatically generated">
            <a:extLst>
              <a:ext uri="{FF2B5EF4-FFF2-40B4-BE49-F238E27FC236}">
                <a16:creationId xmlns:a16="http://schemas.microsoft.com/office/drawing/2014/main" id="{2C5B87C3-D0BE-3E14-1F51-44D99C1F5A87}"/>
              </a:ext>
            </a:extLst>
          </p:cNvPr>
          <p:cNvPicPr>
            <a:picLocks noChangeAspect="1"/>
          </p:cNvPicPr>
          <p:nvPr/>
        </p:nvPicPr>
        <p:blipFill>
          <a:blip r:embed="rId11"/>
          <a:stretch>
            <a:fillRect/>
          </a:stretch>
        </p:blipFill>
        <p:spPr>
          <a:xfrm>
            <a:off x="2878654" y="7865893"/>
            <a:ext cx="1768293" cy="1715244"/>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458899"/>
          </a:xfrm>
          <a:prstGeom prst="rect">
            <a:avLst/>
          </a:prstGeom>
          <a:noFill/>
        </p:spPr>
        <p:txBody>
          <a:bodyPr wrap="square" rtlCol="0">
            <a:spAutoFit/>
          </a:bodyPr>
          <a:lstStyle/>
          <a:p>
            <a:pPr algn="ctr"/>
            <a:r>
              <a:rPr lang="en-GB" sz="1400" b="1" dirty="0">
                <a:solidFill>
                  <a:srgbClr val="333333"/>
                </a:solidFill>
                <a:ea typeface="Times New Roman" panose="02020603050405020304" pitchFamily="18" charset="0"/>
                <a:cs typeface="Helvetica" panose="020B0604020202020204" pitchFamily="34" charset="0"/>
              </a:rPr>
              <a:t>20 Hillcrest Gardens, Exmouth, EX8 4FE</a:t>
            </a:r>
          </a:p>
          <a:p>
            <a:br>
              <a:rPr lang="en-GB" sz="1200" dirty="0">
                <a:latin typeface="Helvetica" panose="020B0604020202020204"/>
                <a:cs typeface="Helvetica" panose="020B0604020202020204"/>
              </a:rPr>
            </a:br>
            <a:r>
              <a:rPr lang="en-GB" sz="1050" b="1" dirty="0">
                <a:latin typeface="Helvetica" panose="020B0604020202020204"/>
                <a:cs typeface="Helvetica" panose="020B0604020202020204"/>
              </a:rPr>
              <a:t>THE ACCOMMODATION COMPRISES:   </a:t>
            </a:r>
          </a:p>
          <a:p>
            <a:endParaRPr lang="en-GB" sz="1050" dirty="0">
              <a:latin typeface="Helvetica" panose="020B0604020202020204"/>
              <a:cs typeface="Helvetica" panose="020B0604020202020204"/>
            </a:endParaRPr>
          </a:p>
          <a:p>
            <a:r>
              <a:rPr lang="en-GB" sz="1050" b="1" dirty="0">
                <a:latin typeface="Helvetica" panose="020B0604020202020204"/>
                <a:cs typeface="Helvetica" panose="020B0604020202020204"/>
              </a:rPr>
              <a:t>ENTRANCE CANOPY:  </a:t>
            </a:r>
            <a:r>
              <a:rPr lang="en-GB" sz="1050" dirty="0">
                <a:latin typeface="Helvetica" panose="020B0604020202020204"/>
                <a:cs typeface="Helvetica" panose="020B0604020202020204"/>
              </a:rPr>
              <a:t>With outside courtesy light; composite front door with patterned window inset giving access to the: </a:t>
            </a:r>
          </a:p>
          <a:p>
            <a:endParaRPr lang="en-GB" sz="1050" dirty="0">
              <a:latin typeface="Helvetica" panose="020B0604020202020204"/>
              <a:cs typeface="Helvetica" panose="020B0604020202020204"/>
            </a:endParaRPr>
          </a:p>
          <a:p>
            <a:r>
              <a:rPr lang="en-GB" sz="1050" b="1" dirty="0">
                <a:latin typeface="Helvetica" panose="020B0604020202020204"/>
                <a:cs typeface="Helvetica" panose="020B0604020202020204"/>
              </a:rPr>
              <a:t>RECEPTION HALL:</a:t>
            </a:r>
            <a:r>
              <a:rPr lang="en-GB" sz="1050" dirty="0">
                <a:latin typeface="Helvetica" panose="020B0604020202020204"/>
                <a:cs typeface="Helvetica" panose="020B0604020202020204"/>
              </a:rPr>
              <a:t> With stairs rising to the first floor; radiator; smoke alarm; thermostat and timer control for central heating. </a:t>
            </a:r>
          </a:p>
          <a:p>
            <a:endParaRPr lang="en-GB" sz="1050" dirty="0">
              <a:latin typeface="Helvetica" panose="020B0604020202020204"/>
              <a:cs typeface="Helvetica" panose="020B0604020202020204"/>
            </a:endParaRPr>
          </a:p>
          <a:p>
            <a:r>
              <a:rPr lang="en-GB" sz="1050" b="1" dirty="0">
                <a:latin typeface="Helvetica" panose="020B0604020202020204"/>
                <a:cs typeface="Helvetica" panose="020B0604020202020204"/>
              </a:rPr>
              <a:t>GROUND FLOOR CLOAKROOM / WC: </a:t>
            </a:r>
            <a:r>
              <a:rPr lang="en-GB" sz="1050" dirty="0">
                <a:latin typeface="Helvetica" panose="020B0604020202020204"/>
                <a:cs typeface="Helvetica" panose="020B0604020202020204"/>
              </a:rPr>
              <a:t> Comprising of a pedestal wash hand basin with chrome mixer tap and tiled splashback; WC with dual push button flush; radiator. </a:t>
            </a:r>
          </a:p>
          <a:p>
            <a:endParaRPr lang="en-GB" sz="1050" dirty="0">
              <a:latin typeface="Helvetica" panose="020B0604020202020204"/>
              <a:cs typeface="Helvetica" panose="020B0604020202020204"/>
            </a:endParaRPr>
          </a:p>
          <a:p>
            <a:r>
              <a:rPr lang="en-GB" sz="1050" b="1" dirty="0">
                <a:latin typeface="Helvetica" panose="020B0604020202020204"/>
                <a:cs typeface="Helvetica" panose="020B0604020202020204"/>
              </a:rPr>
              <a:t>LOUNGE:  </a:t>
            </a:r>
            <a:r>
              <a:rPr lang="en-GB" sz="1050" dirty="0">
                <a:latin typeface="Helvetica" panose="020B0604020202020204"/>
                <a:cs typeface="Helvetica" panose="020B0604020202020204"/>
              </a:rPr>
              <a:t>14' 3"  (4.34m) x 9' 7" (2.92m) A cosy room with uPVC double glazed sash style window to front aspect; radiator; television point; telephone point. </a:t>
            </a:r>
          </a:p>
          <a:p>
            <a:endParaRPr lang="en-GB" sz="1050" dirty="0">
              <a:latin typeface="Helvetica" panose="020B0604020202020204"/>
              <a:cs typeface="Helvetica" panose="020B0604020202020204"/>
            </a:endParaRPr>
          </a:p>
          <a:p>
            <a:r>
              <a:rPr lang="en-GB" sz="1050" b="1" dirty="0">
                <a:latin typeface="Helvetica" panose="020B0604020202020204"/>
                <a:cs typeface="Helvetica" panose="020B0604020202020204"/>
              </a:rPr>
              <a:t>KITCHEN / DINING ROOM: </a:t>
            </a:r>
            <a:r>
              <a:rPr lang="en-GB" sz="1050" dirty="0">
                <a:latin typeface="Helvetica" panose="020B0604020202020204"/>
                <a:cs typeface="Helvetica" panose="020B0604020202020204"/>
              </a:rPr>
              <a:t> 17' 3" (5.26m) x 15' 4" (4.67m) narrowing in the kitchen area to 8' 8" (2.64m). A bright and spacious high quality room fitted with a range of composite and granite work top surfaces with tiled surrounds; inset four ring  hob with drawer units beneath and stainless steel chimney style extractor hood over with light; inset single drainer sink unit with swan neck mixer tap over; range of cupboards, further drawer units, space and plumbing for washing machine beneath work surfaces; pull-out larder style cupboards; range of eye level cupboards incorporating some glass fronted units; integrated fridge, freezer and dishwasher; built-in double oven with cupboards above and below; recess ceiling spotlighting; understairs storage cupboard; smoke detector; telephone point; radiator; tiled flooring; uPVC double glazed window overlooking the rear garden; uPVC double glazed double doors opening onto the rear garden; further door giving access onto the rear garden.</a:t>
            </a:r>
          </a:p>
          <a:p>
            <a:r>
              <a:rPr lang="en-GB" sz="1050" dirty="0">
                <a:latin typeface="Helvetica" panose="020B0604020202020204"/>
                <a:cs typeface="Helvetica" panose="020B0604020202020204"/>
              </a:rPr>
              <a:t> </a:t>
            </a:r>
          </a:p>
          <a:p>
            <a:r>
              <a:rPr lang="en-GB" sz="1050" b="1" dirty="0">
                <a:latin typeface="Helvetica" panose="020B0604020202020204"/>
                <a:cs typeface="Helvetica" panose="020B0604020202020204"/>
              </a:rPr>
              <a:t>FIRST FLOOR LANDING:  </a:t>
            </a:r>
            <a:r>
              <a:rPr lang="en-GB" sz="1050" dirty="0">
                <a:latin typeface="Helvetica" panose="020B0604020202020204"/>
                <a:cs typeface="Helvetica" panose="020B0604020202020204"/>
              </a:rPr>
              <a:t>With stairs rising to the second floor; smoke detector; airing cupboard with </a:t>
            </a:r>
            <a:r>
              <a:rPr lang="en-GB" sz="1050" dirty="0" err="1">
                <a:latin typeface="Helvetica" panose="020B0604020202020204"/>
                <a:cs typeface="Helvetica" panose="020B0604020202020204"/>
              </a:rPr>
              <a:t>Megaflow</a:t>
            </a:r>
            <a:r>
              <a:rPr lang="en-GB" sz="1050" dirty="0">
                <a:latin typeface="Helvetica" panose="020B0604020202020204"/>
                <a:cs typeface="Helvetica" panose="020B0604020202020204"/>
              </a:rPr>
              <a:t> water system and slatted shelf over; doors to: </a:t>
            </a:r>
          </a:p>
          <a:p>
            <a:endParaRPr lang="en-GB" sz="1050" dirty="0">
              <a:latin typeface="Helvetica" panose="020B0604020202020204"/>
              <a:cs typeface="Helvetica" panose="020B0604020202020204"/>
            </a:endParaRPr>
          </a:p>
          <a:p>
            <a:r>
              <a:rPr lang="en-GB" sz="1050" b="1" dirty="0">
                <a:latin typeface="Helvetica" panose="020B0604020202020204"/>
                <a:cs typeface="Helvetica" panose="020B0604020202020204"/>
              </a:rPr>
              <a:t>BEDROOM TWO:  </a:t>
            </a:r>
            <a:r>
              <a:rPr lang="en-GB" sz="1050" dirty="0">
                <a:latin typeface="Helvetica" panose="020B0604020202020204"/>
                <a:cs typeface="Helvetica" panose="020B0604020202020204"/>
              </a:rPr>
              <a:t>11' 10" (3.61m) x 8' 9" (2.67m) uPVC double glazed window to the front aspect enjoying a pleasant open outlook; wardrobe included within the sale; radiator; television point. </a:t>
            </a:r>
          </a:p>
          <a:p>
            <a:endParaRPr lang="en-GB" sz="1050" dirty="0">
              <a:latin typeface="Helvetica" panose="020B0604020202020204"/>
              <a:cs typeface="Helvetica" panose="020B0604020202020204"/>
            </a:endParaRPr>
          </a:p>
          <a:p>
            <a:r>
              <a:rPr lang="en-GB" sz="1050" b="1" dirty="0">
                <a:latin typeface="Helvetica" panose="020B0604020202020204"/>
                <a:cs typeface="Helvetica" panose="020B0604020202020204"/>
              </a:rPr>
              <a:t>BEDROOM THREE: </a:t>
            </a:r>
            <a:r>
              <a:rPr lang="en-GB" sz="1050" dirty="0">
                <a:latin typeface="Helvetica" panose="020B0604020202020204"/>
                <a:cs typeface="Helvetica" panose="020B0604020202020204"/>
              </a:rPr>
              <a:t> 11' 5" (3.48m) x 9' 1" (2.77m) plus door recess.  uPVC double glazed window to rear aspect; television point; telephone point.</a:t>
            </a:r>
          </a:p>
          <a:p>
            <a:r>
              <a:rPr lang="en-GB" sz="1050" dirty="0">
                <a:latin typeface="Helvetica" panose="020B0604020202020204"/>
                <a:cs typeface="Helvetica" panose="020B0604020202020204"/>
              </a:rPr>
              <a:t> </a:t>
            </a:r>
          </a:p>
          <a:p>
            <a:r>
              <a:rPr lang="en-GB" sz="1050" b="1" dirty="0">
                <a:latin typeface="Helvetica" panose="020B0604020202020204"/>
                <a:cs typeface="Helvetica" panose="020B0604020202020204"/>
              </a:rPr>
              <a:t>BEDROOM FOUR: </a:t>
            </a:r>
            <a:r>
              <a:rPr lang="en-GB" sz="1050" dirty="0">
                <a:latin typeface="Helvetica" panose="020B0604020202020204"/>
                <a:cs typeface="Helvetica" panose="020B0604020202020204"/>
              </a:rPr>
              <a:t> uPVC double glazed window to front aspect enjoying a pleasant open outlook; radiator. </a:t>
            </a:r>
          </a:p>
          <a:p>
            <a:endParaRPr lang="en-GB" sz="1050" dirty="0">
              <a:latin typeface="Helvetica" panose="020B0604020202020204"/>
              <a:cs typeface="Helvetica" panose="020B0604020202020204"/>
            </a:endParaRPr>
          </a:p>
          <a:p>
            <a:r>
              <a:rPr lang="en-GB" sz="1050" b="1" dirty="0">
                <a:latin typeface="Helvetica" panose="020B0604020202020204"/>
                <a:cs typeface="Helvetica" panose="020B0604020202020204"/>
              </a:rPr>
              <a:t>FAMILY BATHROOM / WC: </a:t>
            </a:r>
            <a:r>
              <a:rPr lang="en-GB" sz="1050" dirty="0">
                <a:latin typeface="Helvetica" panose="020B0604020202020204"/>
                <a:cs typeface="Helvetica" panose="020B0604020202020204"/>
              </a:rPr>
              <a:t> Comprising of a bath with shower unit over and curved shower splash screen; pedestal wash hand basin with chrome mixer tap; WC with dual pushbutton flush; mirror fronted medicine cabinet; light / shaver socket; attractive tiling to splash prone areas; uPVC double glazed window with patterned glass. </a:t>
            </a:r>
          </a:p>
          <a:p>
            <a:endParaRPr lang="en-GB" sz="1050" dirty="0">
              <a:latin typeface="Helvetica" panose="020B0604020202020204"/>
              <a:cs typeface="Helvetica" panose="020B0604020202020204"/>
            </a:endParaRPr>
          </a:p>
          <a:p>
            <a:r>
              <a:rPr lang="en-GB" sz="1050" b="1" dirty="0">
                <a:latin typeface="Helvetica" panose="020B0604020202020204"/>
                <a:cs typeface="Helvetica" panose="020B0604020202020204"/>
              </a:rPr>
              <a:t>SECOND FLOOR LANDING:  </a:t>
            </a:r>
            <a:r>
              <a:rPr lang="en-GB" sz="1050" dirty="0">
                <a:latin typeface="Helvetica" panose="020B0604020202020204"/>
                <a:cs typeface="Helvetica" panose="020B0604020202020204"/>
              </a:rPr>
              <a:t>With smoke detector; access to walk-in wardrobe; linen cupboard housing the </a:t>
            </a:r>
            <a:r>
              <a:rPr lang="en-GB" sz="1050" dirty="0" err="1">
                <a:latin typeface="Helvetica" panose="020B0604020202020204"/>
                <a:cs typeface="Helvetica" panose="020B0604020202020204"/>
              </a:rPr>
              <a:t>Baxi</a:t>
            </a:r>
            <a:r>
              <a:rPr lang="en-GB" sz="1050" dirty="0">
                <a:latin typeface="Helvetica" panose="020B0604020202020204"/>
                <a:cs typeface="Helvetica" panose="020B0604020202020204"/>
              </a:rPr>
              <a:t> gas fired boiler providing domestic hot water and central heating.</a:t>
            </a:r>
          </a:p>
          <a:p>
            <a:r>
              <a:rPr lang="en-GB" sz="1050" dirty="0">
                <a:latin typeface="Helvetica" panose="020B0604020202020204"/>
                <a:cs typeface="Helvetica" panose="020B0604020202020204"/>
              </a:rPr>
              <a:t> </a:t>
            </a:r>
          </a:p>
          <a:p>
            <a:r>
              <a:rPr lang="en-GB" sz="1050" b="1" dirty="0">
                <a:latin typeface="Helvetica" panose="020B0604020202020204"/>
                <a:cs typeface="Helvetica" panose="020B0604020202020204"/>
              </a:rPr>
              <a:t>MASTER BEDROOM ONE: </a:t>
            </a:r>
            <a:r>
              <a:rPr lang="en-GB" sz="1050" dirty="0">
                <a:latin typeface="Helvetica" panose="020B0604020202020204"/>
                <a:cs typeface="Helvetica" panose="020B0604020202020204"/>
              </a:rPr>
              <a:t> 13' 9" (4.19m) x 11' 7" (3.53m) plus wall recess A fine spacious master bedroom with dormer style uPVC double glazed window to front aspect enjoying a pleasant open outlook; radiator; television point; thermostat control for central heating. </a:t>
            </a:r>
          </a:p>
          <a:p>
            <a:endParaRPr lang="en-GB" sz="1050" dirty="0">
              <a:latin typeface="Helvetica" panose="020B0604020202020204"/>
              <a:cs typeface="Helvetica" panose="020B0604020202020204"/>
            </a:endParaRPr>
          </a:p>
          <a:p>
            <a:r>
              <a:rPr lang="en-GB" sz="1050" b="1" dirty="0">
                <a:latin typeface="Helvetica" panose="020B0604020202020204"/>
                <a:cs typeface="Helvetica" panose="020B0604020202020204"/>
              </a:rPr>
              <a:t>EN-SUITE SHOWER ROOM / WC:</a:t>
            </a:r>
            <a:r>
              <a:rPr lang="en-GB" sz="1050" dirty="0">
                <a:latin typeface="Helvetica" panose="020B0604020202020204"/>
                <a:cs typeface="Helvetica" panose="020B0604020202020204"/>
              </a:rPr>
              <a:t>  A good size en-suite comprising of a tiled shower cubicle with shower unit and sliding shower splash screen doors; pedestal wash hand basin with chrome mixer tap, tiled splash back and wall mounted mirror fronted medicine cabinet over; WC with push button flush; radiator; light / shaver socket; extractor fan; uPVC double glazed dormer style window with patterned glass.</a:t>
            </a:r>
          </a:p>
          <a:p>
            <a:r>
              <a:rPr lang="en-GB" sz="1050" dirty="0">
                <a:latin typeface="Helvetica" panose="020B0604020202020204"/>
                <a:cs typeface="Helvetica" panose="020B0604020202020204"/>
              </a:rPr>
              <a:t> </a:t>
            </a:r>
          </a:p>
          <a:p>
            <a:br>
              <a:rPr lang="en-GB" sz="120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9810378"/>
          </a:xfrm>
          <a:prstGeom prst="rect">
            <a:avLst/>
          </a:prstGeom>
          <a:noFill/>
        </p:spPr>
        <p:txBody>
          <a:bodyPr wrap="square" rtlCol="0">
            <a:spAutoFit/>
          </a:bodyPr>
          <a:lstStyle/>
          <a:p>
            <a:r>
              <a:rPr lang="en-GB" sz="1200" b="1" dirty="0">
                <a:latin typeface="Helvetica" panose="020B0604020202020204"/>
                <a:cs typeface="Helvetica" panose="020B0604020202020204"/>
              </a:rPr>
              <a:t>OUTSIDE:</a:t>
            </a:r>
            <a:r>
              <a:rPr lang="en-GB" sz="1200" dirty="0">
                <a:latin typeface="Helvetica" panose="020B0604020202020204"/>
                <a:cs typeface="Helvetica" panose="020B0604020202020204"/>
              </a:rPr>
              <a:t>  To the front of the property there is a small garden enclosure. The REAR GARDEN offers an array of colour from rose and shrub beds, is planned with ease of maintenance in mind and comprises of patio areas ideal for al-fresco dining. Outside lighting and outside cold water tap. The garden is fully enclosed and enjoys a high degree of privacy and seclusion. From the garden there is a patio pathway with a few steps leading to an enclosed parking area with double wooden gates giving vehicular access, adjoining this and also accessed from the parking area via a pedestrian door is a double garage. </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DOUBLE GARAGE: </a:t>
            </a:r>
            <a:r>
              <a:rPr lang="en-GB" sz="1200" dirty="0">
                <a:latin typeface="Helvetica" panose="020B0604020202020204"/>
                <a:cs typeface="Helvetica" panose="020B0604020202020204"/>
              </a:rPr>
              <a:t> 19' 8" (5.99m) x 19' 3" (5.87m) With two up and over doors; power and light connected. (The garage is held on a 999 year lease).</a:t>
            </a: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4067903B-708B-EFEC-7509-51233EC31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7517" y="2966484"/>
            <a:ext cx="6027128" cy="6624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TotalTime>
  <Words>1098</Words>
  <Application>Microsoft Office PowerPoint</Application>
  <PresentationFormat>Custom</PresentationFormat>
  <Paragraphs>118</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21</cp:revision>
  <cp:lastPrinted>2024-11-15T12:27:26Z</cp:lastPrinted>
  <dcterms:created xsi:type="dcterms:W3CDTF">2023-03-19T13:39:10Z</dcterms:created>
  <dcterms:modified xsi:type="dcterms:W3CDTF">2025-01-15T13:14:56Z</dcterms:modified>
</cp:coreProperties>
</file>