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1320" y="-14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3/18/2025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 </a:t>
            </a:r>
            <a:r>
              <a:rPr lang="en-GB" sz="1400" b="1" kern="100" dirty="0">
                <a:solidFill>
                  <a:srgbClr val="0070C0"/>
                </a:solidFill>
                <a:latin typeface="Helvetica" panose="020B0604020202020204"/>
                <a:ea typeface="Aptos" panose="020B0004020202020204" pitchFamily="34" charset="0"/>
                <a:cs typeface="Helvetica" panose="020B0604020202020204"/>
              </a:rPr>
              <a:t>A Spacious Ground Floor Purpose Built Apartment Enjoying An Enviable Location, Only A Short Distance From The Seafront And Within Walking Distance Of The Town Centre With Well Kept Communal Gardens, Garage And Communal Parking Area</a:t>
            </a:r>
          </a:p>
          <a:p>
            <a:pPr algn="ctr">
              <a:lnSpc>
                <a:spcPct val="107000"/>
              </a:lnSpc>
              <a:spcAft>
                <a:spcPts val="800"/>
              </a:spcAft>
            </a:pPr>
            <a:endParaRPr lang="en-GB" sz="800" b="1" kern="100" dirty="0">
              <a:solidFill>
                <a:srgbClr val="0070C0"/>
              </a:solidFill>
              <a:latin typeface="Helvetica" panose="020B0604020202020204"/>
              <a:ea typeface="Aptos" panose="020B0004020202020204" pitchFamily="34" charset="0"/>
              <a:cs typeface="Helvetica" panose="020B0604020202020204"/>
            </a:endParaRPr>
          </a:p>
          <a:p>
            <a:pPr algn="ctr">
              <a:lnSpc>
                <a:spcPct val="107000"/>
              </a:lnSpc>
              <a:spcAft>
                <a:spcPts val="800"/>
              </a:spcAft>
            </a:pPr>
            <a:r>
              <a:rPr lang="en-GB" sz="1200" kern="100" dirty="0">
                <a:effectLst/>
                <a:latin typeface="Helvetica" panose="020B0604020202020204"/>
                <a:ea typeface="Aptos" panose="020B0004020202020204" pitchFamily="34" charset="0"/>
                <a:cs typeface="Helvetica" panose="020B0604020202020204"/>
              </a:rPr>
              <a:t>Own Private Entrance * Reception Hall * Lounge/Dining Room With Access To Sun Terrace * Kitchen/Breakfast Room * Two Double Bedrooms * Bathroom * Separate </a:t>
            </a:r>
            <a:r>
              <a:rPr lang="en-GB" sz="1200" kern="100" dirty="0" err="1">
                <a:effectLst/>
                <a:latin typeface="Helvetica" panose="020B0604020202020204"/>
                <a:ea typeface="Aptos" panose="020B0004020202020204" pitchFamily="34" charset="0"/>
                <a:cs typeface="Helvetica" panose="020B0604020202020204"/>
              </a:rPr>
              <a:t>Wc</a:t>
            </a:r>
            <a:r>
              <a:rPr lang="en-GB" sz="1200" kern="100" dirty="0">
                <a:effectLst/>
                <a:latin typeface="Helvetica" panose="020B0604020202020204"/>
                <a:ea typeface="Aptos" panose="020B0004020202020204" pitchFamily="34" charset="0"/>
                <a:cs typeface="Helvetica" panose="020B0604020202020204"/>
              </a:rPr>
              <a:t> * Double Glazed Windows * Gas Central Heating * Some General Refurbishment Required    Offered For Sale With No  Ongoing Chain</a:t>
            </a:r>
          </a:p>
          <a:p>
            <a:pPr algn="ctr">
              <a:lnSpc>
                <a:spcPct val="107000"/>
              </a:lnSpc>
              <a:spcAft>
                <a:spcPts val="800"/>
              </a:spcAft>
            </a:pPr>
            <a:endParaRPr lang="en-GB" sz="14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£300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157730"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Flat 3 Adelaide Court, Louisa Place</a:t>
            </a:r>
            <a:r>
              <a:rPr lang="en-GB" sz="1800" dirty="0">
                <a:solidFill>
                  <a:srgbClr val="FFFFFF"/>
                </a:solidFill>
                <a:effectLst/>
                <a:latin typeface="HelveticaNeueLT-Medium"/>
                <a:ea typeface="Times New Roman" panose="02020603050405020304" pitchFamily="18" charset="0"/>
              </a:rPr>
              <a:t>, Exmouth, EX8 2AL</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58326" y="2587498"/>
            <a:ext cx="6307112"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2" y="3111983"/>
            <a:ext cx="311143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90140" y="3113639"/>
            <a:ext cx="315962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2" y="541206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AI-generated content may be incorrect.">
            <a:extLst>
              <a:ext uri="{FF2B5EF4-FFF2-40B4-BE49-F238E27FC236}">
                <a16:creationId xmlns:a16="http://schemas.microsoft.com/office/drawing/2014/main" id="{7ACB2C5F-C540-0793-6B2E-5C2D4872DA1E}"/>
              </a:ext>
            </a:extLst>
          </p:cNvPr>
          <p:cNvPicPr>
            <a:picLocks noChangeAspect="1"/>
          </p:cNvPicPr>
          <p:nvPr/>
        </p:nvPicPr>
        <p:blipFill>
          <a:blip r:embed="rId11"/>
          <a:stretch>
            <a:fillRect/>
          </a:stretch>
        </p:blipFill>
        <p:spPr>
          <a:xfrm>
            <a:off x="2969339" y="7729197"/>
            <a:ext cx="1973205" cy="1914009"/>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445481"/>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3 Adelaide Court, Louisa Place, Exmouth, EX8 2AL</a:t>
            </a: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400" dirty="0">
                <a:latin typeface="Helvetica" panose="020B0604020202020204"/>
                <a:cs typeface="Helvetica" panose="020B0604020202020204"/>
              </a:rPr>
            </a:br>
            <a:r>
              <a:rPr lang="en-GB" sz="1400" b="1" dirty="0">
                <a:latin typeface="Helvetica" panose="020B0604020202020204"/>
                <a:cs typeface="Helvetica" panose="020B0604020202020204"/>
              </a:rPr>
              <a:t>THE ACCOMMODATION COMPRISES:  </a:t>
            </a:r>
            <a:r>
              <a:rPr lang="en-GB" sz="1400" dirty="0">
                <a:latin typeface="Helvetica" panose="020B0604020202020204"/>
                <a:cs typeface="Helvetica" panose="020B0604020202020204"/>
              </a:rPr>
              <a:t> Own private front door with patterned glass giving access to:</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ENTRANCE LOBBY: </a:t>
            </a:r>
            <a:r>
              <a:rPr lang="en-GB" sz="1400" dirty="0">
                <a:latin typeface="Helvetica" panose="020B0604020202020204"/>
                <a:cs typeface="Helvetica" panose="020B0604020202020204"/>
              </a:rPr>
              <a:t>  With inner door leading through to:</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RECEPTION HALL: </a:t>
            </a:r>
            <a:r>
              <a:rPr lang="en-GB" sz="1400" dirty="0">
                <a:latin typeface="Helvetica" panose="020B0604020202020204"/>
                <a:cs typeface="Helvetica" panose="020B0604020202020204"/>
              </a:rPr>
              <a:t>  Radiator, coats cupboard housing gas meter with fitted shelving, wall lighting, doors giving access to all rooms:</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LOUNGE/DINING ROOM:  </a:t>
            </a:r>
            <a:r>
              <a:rPr lang="en-GB" sz="1400" dirty="0">
                <a:latin typeface="Helvetica" panose="020B0604020202020204"/>
                <a:cs typeface="Helvetica" panose="020B0604020202020204"/>
              </a:rPr>
              <a:t> 6.25m x 4.72m (20'6" x 15'6") narrowing to 4.09m (13'5")   A bright spacious room with double glazed windows overlooking the front aspect and double glazed door with patterned glass giving access onto the communal gardens.  TV point, two radiators, wall lighting, serving hatch to kitchen.</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KITCHEN/BREAKFAST ROOM:</a:t>
            </a:r>
            <a:r>
              <a:rPr lang="en-GB" sz="1400" dirty="0">
                <a:latin typeface="Helvetica" panose="020B0604020202020204"/>
                <a:cs typeface="Helvetica" panose="020B0604020202020204"/>
              </a:rPr>
              <a:t>   3.56m x 3.02m (11'8" x 9'11")   Fitted range of wood-effect worktops with cupboards, drawer units and plumbing for automatic washing machine beneath worktop, one and a  half bowl single drainer sink unit,  inset four ring gas hob, built-in double oven, space for upright fridge/freezer, range of wall mounted cupboards, breakfast bar area, radiator, cupboard housing Worcester gas boiler for hot water and central heating, double glazed window.</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BEDROOM 1:</a:t>
            </a:r>
            <a:r>
              <a:rPr lang="en-GB" sz="1400" dirty="0">
                <a:latin typeface="Helvetica" panose="020B0604020202020204"/>
                <a:cs typeface="Helvetica" panose="020B0604020202020204"/>
              </a:rPr>
              <a:t>   4.17m plus doorway recess x 3.63m (13'8" x 11'11")   A super sized main bedroom with built-in single wardrobe, radiator, double glazed window, wall lighting.</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BEDROOM 2: </a:t>
            </a:r>
            <a:r>
              <a:rPr lang="en-GB" sz="1400" dirty="0">
                <a:latin typeface="Helvetica" panose="020B0604020202020204"/>
                <a:cs typeface="Helvetica" panose="020B0604020202020204"/>
              </a:rPr>
              <a:t> 3.61m x 2.74m (11'10" x 9'0")  A dual aspect room with two sets of double glazed windows, radiator, built-in double wardrobe fitted with chest of drawer and shelving units.</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BATHROOM: </a:t>
            </a:r>
            <a:r>
              <a:rPr lang="en-GB" sz="1400" dirty="0">
                <a:latin typeface="Helvetica" panose="020B0604020202020204"/>
                <a:cs typeface="Helvetica" panose="020B0604020202020204"/>
              </a:rPr>
              <a:t> 2.06m x 1.47m (6'9" x 4'10")  With bath, wash hand  basin, tiling to splash prone areas, radiator, double glazed window with patterned glass.</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SEPARATE CLOAKROOM/WC:   </a:t>
            </a:r>
            <a:r>
              <a:rPr lang="en-GB" sz="1400" dirty="0">
                <a:latin typeface="Helvetica" panose="020B0604020202020204"/>
                <a:cs typeface="Helvetica" panose="020B0604020202020204"/>
              </a:rPr>
              <a:t>With WC and double glazed window with patterned glass.</a:t>
            </a:r>
            <a:endParaRPr lang="en-GB" sz="1400" b="1" dirty="0">
              <a:latin typeface="Helvetica" panose="020B0604020202020204"/>
              <a:cs typeface="Helvetica" panose="020B0604020202020204"/>
            </a:endParaRP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OUTSIDE: </a:t>
            </a:r>
            <a:r>
              <a:rPr lang="en-GB" sz="1400" dirty="0">
                <a:latin typeface="Helvetica" panose="020B0604020202020204"/>
                <a:cs typeface="Helvetica" panose="020B0604020202020204"/>
              </a:rPr>
              <a:t>   The property enjoys communal gardens, parking and drying area.  Outside cold water tap.</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GARAGE: </a:t>
            </a:r>
            <a:r>
              <a:rPr lang="en-GB" sz="1400" dirty="0">
                <a:latin typeface="Helvetica" panose="020B0604020202020204"/>
                <a:cs typeface="Helvetica" panose="020B0604020202020204"/>
              </a:rPr>
              <a:t>  5.03m x 2.69m (16'6" x 8'10")  With up and over door.</a:t>
            </a:r>
          </a:p>
          <a:p>
            <a:endParaRPr lang="en-GB" sz="1400" dirty="0">
              <a:latin typeface="Helvetica" panose="020B0604020202020204"/>
              <a:cs typeface="Helvetica" panose="020B0604020202020204"/>
            </a:endParaRPr>
          </a:p>
          <a:p>
            <a:r>
              <a:rPr lang="en-GB" sz="1400" dirty="0">
                <a:latin typeface="Helvetica" panose="020B0604020202020204"/>
                <a:cs typeface="Helvetica" panose="020B0604020202020204"/>
              </a:rPr>
              <a:t>.</a:t>
            </a:r>
          </a:p>
          <a:p>
            <a:r>
              <a:rPr lang="en-GB" sz="1400" dirty="0">
                <a:latin typeface="Helvetica" panose="020B0604020202020204"/>
                <a:cs typeface="Helvetica" panose="020B0604020202020204"/>
              </a:rPr>
              <a:t> </a:t>
            </a:r>
          </a:p>
          <a:p>
            <a:pPr>
              <a:lnSpc>
                <a:spcPct val="107000"/>
              </a:lnSpc>
              <a:spcAft>
                <a:spcPts val="800"/>
              </a:spcAft>
            </a:pP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400" dirty="0">
                <a:solidFill>
                  <a:srgbClr val="333333"/>
                </a:solidFill>
                <a:effectLst/>
                <a:latin typeface="Helvetica" panose="020B0604020202020204"/>
                <a:ea typeface="Times New Roman" panose="02020603050405020304" pitchFamily="18" charset="0"/>
                <a:cs typeface="Helvetica" panose="020B0604020202020204"/>
              </a:rPr>
            </a:br>
            <a:endParaRPr lang="en-US" sz="14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8794715"/>
          </a:xfrm>
          <a:prstGeom prst="rect">
            <a:avLst/>
          </a:prstGeom>
          <a:noFill/>
        </p:spPr>
        <p:txBody>
          <a:bodyPr wrap="square" rtlCol="0">
            <a:spAutoFit/>
          </a:bodyPr>
          <a:lstStyle/>
          <a:p>
            <a:r>
              <a:rPr lang="en-GB" sz="1400" b="1" dirty="0">
                <a:latin typeface="Helvetica" panose="020B0604020202020204"/>
                <a:cs typeface="Helvetica" panose="020B0604020202020204"/>
              </a:rPr>
              <a:t>TENURE:  </a:t>
            </a:r>
            <a:r>
              <a:rPr lang="en-GB" sz="1400" dirty="0">
                <a:latin typeface="Helvetica" panose="020B0604020202020204"/>
                <a:cs typeface="Helvetica" panose="020B0604020202020204"/>
              </a:rPr>
              <a:t> Service Charge:   Will be sold with a newly extended 99 year lease with a peppercorn Ground Rent.  Maintenance:   Is a one sixth share of all outgoings – paid every 12 months</a:t>
            </a:r>
            <a:endPar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AI-generated content may be incorrect.">
            <a:extLst>
              <a:ext uri="{FF2B5EF4-FFF2-40B4-BE49-F238E27FC236}">
                <a16:creationId xmlns:a16="http://schemas.microsoft.com/office/drawing/2014/main" id="{A92C16AD-140B-A692-4934-8734C306813E}"/>
              </a:ext>
            </a:extLst>
          </p:cNvPr>
          <p:cNvPicPr>
            <a:picLocks noChangeAspect="1"/>
          </p:cNvPicPr>
          <p:nvPr/>
        </p:nvPicPr>
        <p:blipFill>
          <a:blip r:embed="rId2"/>
          <a:stretch>
            <a:fillRect/>
          </a:stretch>
        </p:blipFill>
        <p:spPr>
          <a:xfrm>
            <a:off x="8218789" y="2163430"/>
            <a:ext cx="6429244" cy="6364952"/>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703</Words>
  <Application>Microsoft Office PowerPoint</Application>
  <PresentationFormat>Custom</PresentationFormat>
  <Paragraphs>111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31</cp:revision>
  <cp:lastPrinted>2025-03-13T11:56:50Z</cp:lastPrinted>
  <dcterms:created xsi:type="dcterms:W3CDTF">2023-03-19T13:39:10Z</dcterms:created>
  <dcterms:modified xsi:type="dcterms:W3CDTF">2025-03-18T09:20:22Z</dcterms:modified>
</cp:coreProperties>
</file>