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65" d="100"/>
          <a:sy n="65" d="100"/>
        </p:scale>
        <p:origin x="2010" y="288"/>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1/27/2025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1/27/2025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1/27/2025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1/27/2025</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27000"/>
              </a:lnSpc>
            </a:pPr>
            <a:r>
              <a:rPr lang="en-GB" sz="1400" b="1" dirty="0">
                <a:solidFill>
                  <a:srgbClr val="0070C0"/>
                </a:solidFill>
                <a:latin typeface="Helvetica" panose="020B0604020202020204" pitchFamily="34" charset="0"/>
                <a:cs typeface="Helvetica" panose="020B0604020202020204" pitchFamily="34" charset="0"/>
              </a:rPr>
              <a:t>A Wonderful Top Floor Apartment Enjoying The Most Stunning Coastline Views, Picturesque Communal Gardens And Parking Space</a:t>
            </a:r>
          </a:p>
          <a:p>
            <a:pPr algn="ctr">
              <a:lnSpc>
                <a:spcPct val="127000"/>
              </a:lnSpc>
            </a:pPr>
            <a:endParaRPr lang="en-GB" sz="500" dirty="0">
              <a:solidFill>
                <a:srgbClr val="0057A8"/>
              </a:solidFill>
              <a:latin typeface="Helvetica" pitchFamily="2" charset="0"/>
              <a:ea typeface="Times New Roman" panose="02020603050405020304" pitchFamily="18" charset="0"/>
              <a:cs typeface="HelveticaNeueLT-Roman"/>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Spacious Lounge/Dining Room • Brand New Kitchen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Two Double Bedrooms • Shower Room/WC • </a:t>
            </a: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Double Glazed Windows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Gas Central Heating • Spacious Balcony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NO ONWARD CHAIN • </a:t>
            </a:r>
            <a:endParaRPr lang="en-GB" sz="1200" dirty="0">
              <a:effectLst/>
              <a:latin typeface="Times New Roman" panose="02020603050405020304" pitchFamily="18" charset="0"/>
              <a:ea typeface="Times New Roman" panose="02020603050405020304" pitchFamily="18" charset="0"/>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p>
          <a:p>
            <a:pPr>
              <a:lnSpc>
                <a:spcPct val="120000"/>
              </a:lnSpc>
              <a:tabLst>
                <a:tab pos="685800" algn="l"/>
              </a:tabLst>
            </a:pPr>
            <a:r>
              <a:rPr lang="en-GB" dirty="0">
                <a:solidFill>
                  <a:srgbClr val="000000"/>
                </a:solidFill>
                <a:effectLst/>
                <a:latin typeface="HelveticaNeueLT-Roman"/>
                <a:ea typeface="Times New Roman" panose="02020603050405020304" pitchFamily="18" charset="0"/>
                <a:cs typeface="HelveticaNeueLT-Roman"/>
              </a:rPr>
              <a:t>OIRO £</a:t>
            </a:r>
            <a:r>
              <a:rPr lang="en-GB" dirty="0">
                <a:solidFill>
                  <a:srgbClr val="000000"/>
                </a:solidFill>
                <a:latin typeface="HelveticaNeueLT-Roman"/>
                <a:ea typeface="Times New Roman" panose="02020603050405020304" pitchFamily="18" charset="0"/>
                <a:cs typeface="HelveticaNeueLT-Roman"/>
              </a:rPr>
              <a:t>435</a:t>
            </a:r>
            <a:r>
              <a:rPr lang="en-GB" dirty="0">
                <a:solidFill>
                  <a:srgbClr val="000000"/>
                </a:solidFill>
                <a:effectLst/>
                <a:latin typeface="HelveticaNeueLT-Roman"/>
                <a:ea typeface="Times New Roman" panose="02020603050405020304" pitchFamily="18" charset="0"/>
                <a:cs typeface="HelveticaNeueLT-Roman"/>
              </a:rPr>
              <a:t>,000</a:t>
            </a:r>
            <a:endParaRPr lang="en-GB"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latin typeface="HelveticaNeueLT-Roman"/>
                <a:ea typeface="Times New Roman" panose="02020603050405020304" pitchFamily="18" charset="0"/>
                <a:cs typeface="HelveticaNeueLT-Roman"/>
              </a:rPr>
              <a:t>Share of 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dirty="0">
                <a:solidFill>
                  <a:srgbClr val="FFFFFF"/>
                </a:solidFill>
                <a:latin typeface="HelveticaNeueLT-Medium"/>
                <a:ea typeface="Times New Roman" panose="02020603050405020304" pitchFamily="18" charset="0"/>
              </a:rPr>
              <a:t>Flat 7 </a:t>
            </a:r>
            <a:r>
              <a:rPr lang="en-GB" dirty="0" err="1">
                <a:solidFill>
                  <a:srgbClr val="FFFFFF"/>
                </a:solidFill>
                <a:latin typeface="HelveticaNeueLT-Medium"/>
                <a:ea typeface="Times New Roman" panose="02020603050405020304" pitchFamily="18" charset="0"/>
              </a:rPr>
              <a:t>Maer</a:t>
            </a:r>
            <a:r>
              <a:rPr lang="en-GB" dirty="0">
                <a:solidFill>
                  <a:srgbClr val="FFFFFF"/>
                </a:solidFill>
                <a:latin typeface="HelveticaNeueLT-Medium"/>
                <a:ea typeface="Times New Roman" panose="02020603050405020304" pitchFamily="18" charset="0"/>
              </a:rPr>
              <a:t> Bay Court, 12 Douglas Avenue, Exmouth, EX8 2BX</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84A49591-AF2A-1E80-6930-D9BCBB9665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3347" y="2634661"/>
            <a:ext cx="6364706" cy="44527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427EF28-E170-6B90-40B4-C23753E97F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392" y="621554"/>
            <a:ext cx="3154299" cy="238230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1B8ED301-60F4-308B-13B2-506D835EE1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98918" y="615868"/>
            <a:ext cx="3154299" cy="2382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AF0A832D-B75A-CC9F-7F5D-C18564D61B9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579" y="3166281"/>
            <a:ext cx="3154299" cy="217040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3CB706D0-CCC1-1235-E6BE-15C018A44B7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98918" y="3166281"/>
            <a:ext cx="3154299" cy="216476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493A4830-8A1C-9A7A-A598-7A644C4EC1A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98918" y="5502302"/>
            <a:ext cx="3154299" cy="221137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19D62FF0-9201-AFA4-B80B-9702A07D8B1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5393" y="5509941"/>
            <a:ext cx="3141486" cy="221137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hart with numbers and symbols&#10;&#10;Description automatically generated">
            <a:extLst>
              <a:ext uri="{FF2B5EF4-FFF2-40B4-BE49-F238E27FC236}">
                <a16:creationId xmlns:a16="http://schemas.microsoft.com/office/drawing/2014/main" id="{D4105948-5B0D-47FC-4091-D75388889F91}"/>
              </a:ext>
            </a:extLst>
          </p:cNvPr>
          <p:cNvPicPr>
            <a:picLocks noChangeAspect="1"/>
          </p:cNvPicPr>
          <p:nvPr/>
        </p:nvPicPr>
        <p:blipFill>
          <a:blip r:embed="rId11"/>
          <a:stretch>
            <a:fillRect/>
          </a:stretch>
        </p:blipFill>
        <p:spPr>
          <a:xfrm>
            <a:off x="2804622" y="7837122"/>
            <a:ext cx="1884512" cy="1827977"/>
          </a:xfrm>
          <a:prstGeom prst="rect">
            <a:avLst/>
          </a:prstGeom>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0164321"/>
          </a:xfrm>
          <a:prstGeom prst="rect">
            <a:avLst/>
          </a:prstGeom>
          <a:noFill/>
        </p:spPr>
        <p:txBody>
          <a:bodyPr wrap="square" rtlCol="0">
            <a:spAutoFit/>
          </a:bodyPr>
          <a:lstStyle/>
          <a:p>
            <a:pPr algn="ctr"/>
            <a:r>
              <a:rPr lang="en-GB" sz="1400" b="1" dirty="0">
                <a:solidFill>
                  <a:srgbClr val="333333"/>
                </a:solidFill>
                <a:effectLst/>
                <a:latin typeface="Helvetica" panose="020B0604020202020204" pitchFamily="34" charset="0"/>
                <a:ea typeface="Times New Roman" panose="02020603050405020304" pitchFamily="18" charset="0"/>
                <a:cs typeface="Helvetica-Bold"/>
              </a:rPr>
              <a:t>Flat 7 </a:t>
            </a:r>
            <a:r>
              <a:rPr lang="en-GB" sz="1400" b="1" dirty="0" err="1">
                <a:solidFill>
                  <a:srgbClr val="333333"/>
                </a:solidFill>
                <a:effectLst/>
                <a:latin typeface="Helvetica" panose="020B0604020202020204" pitchFamily="34" charset="0"/>
                <a:ea typeface="Times New Roman" panose="02020603050405020304" pitchFamily="18" charset="0"/>
                <a:cs typeface="Helvetica-Bold"/>
              </a:rPr>
              <a:t>Maer</a:t>
            </a:r>
            <a:r>
              <a:rPr lang="en-GB" sz="1400" b="1" dirty="0">
                <a:solidFill>
                  <a:srgbClr val="333333"/>
                </a:solidFill>
                <a:effectLst/>
                <a:latin typeface="Helvetica" panose="020B0604020202020204" pitchFamily="34" charset="0"/>
                <a:ea typeface="Times New Roman" panose="02020603050405020304" pitchFamily="18" charset="0"/>
                <a:cs typeface="Helvetica-Bold"/>
              </a:rPr>
              <a:t> Bay Court, 12 Douglas Avenue, Exmouth, EX8 2BX</a:t>
            </a:r>
          </a:p>
          <a:p>
            <a:pPr algn="ctr"/>
            <a:endParaRPr lang="en-GB" sz="1400" b="1" dirty="0">
              <a:solidFill>
                <a:srgbClr val="333333"/>
              </a:solidFill>
              <a:latin typeface="Helvetica" panose="020B0604020202020204" pitchFamily="34" charset="0"/>
              <a:ea typeface="Times New Roman" panose="02020603050405020304" pitchFamily="18" charset="0"/>
              <a:cs typeface="Helvetica-Bold"/>
            </a:endParaRPr>
          </a:p>
          <a:p>
            <a:r>
              <a:rPr lang="en-GB" sz="1250" dirty="0">
                <a:latin typeface="Helvetica" panose="020B0604020202020204" pitchFamily="34" charset="0"/>
                <a:cs typeface="Helvetica" panose="020B0604020202020204" pitchFamily="34" charset="0"/>
              </a:rPr>
              <a:t>A stunning penthouse style apartment in arguably one of Exmouth's finest locations with views of Exmouth beach, Exe estuary, Haldon Hills, </a:t>
            </a:r>
            <a:r>
              <a:rPr lang="en-GB" sz="1250" dirty="0" err="1">
                <a:latin typeface="Helvetica" panose="020B0604020202020204" pitchFamily="34" charset="0"/>
                <a:cs typeface="Helvetica" panose="020B0604020202020204" pitchFamily="34" charset="0"/>
              </a:rPr>
              <a:t>Brixham</a:t>
            </a:r>
            <a:r>
              <a:rPr lang="en-GB" sz="1250" dirty="0">
                <a:latin typeface="Helvetica" panose="020B0604020202020204" pitchFamily="34" charset="0"/>
                <a:cs typeface="Helvetica" panose="020B0604020202020204" pitchFamily="34" charset="0"/>
              </a:rPr>
              <a:t> to Berry Head and lighthouse. It also provides a 'birds eye' view of shipping, yachting, windsurfing races and firework displays. The beautiful residents' garden provides a variety of areas to enjoy and includes seating and a magnificent pond. It also offers direct access to Madeira Walk, providing a level walk into town and the </a:t>
            </a:r>
            <a:r>
              <a:rPr lang="en-GB" sz="1250" dirty="0" err="1">
                <a:latin typeface="Helvetica" panose="020B0604020202020204" pitchFamily="34" charset="0"/>
                <a:cs typeface="Helvetica" panose="020B0604020202020204" pitchFamily="34" charset="0"/>
              </a:rPr>
              <a:t>Maer</a:t>
            </a:r>
            <a:r>
              <a:rPr lang="en-GB" sz="1250" dirty="0">
                <a:latin typeface="Helvetica" panose="020B0604020202020204" pitchFamily="34" charset="0"/>
                <a:cs typeface="Helvetica" panose="020B0604020202020204" pitchFamily="34" charset="0"/>
              </a:rPr>
              <a:t>, Exmouth Beach and leisure area.</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THE ACCOMMODATION COMPRISES: </a:t>
            </a:r>
            <a:r>
              <a:rPr lang="en-GB" sz="1250" dirty="0">
                <a:latin typeface="Helvetica" panose="020B0604020202020204" pitchFamily="34" charset="0"/>
                <a:cs typeface="Helvetica" panose="020B0604020202020204" pitchFamily="34" charset="0"/>
              </a:rPr>
              <a:t>Lift rises to TOP FLOOR; private front door to:</a:t>
            </a:r>
            <a:br>
              <a:rPr lang="en-GB" sz="1250" dirty="0">
                <a:latin typeface="Helvetica" panose="020B0604020202020204" pitchFamily="34" charset="0"/>
                <a:cs typeface="Helvetica" panose="020B0604020202020204" pitchFamily="34" charset="0"/>
              </a:rPr>
            </a:br>
            <a:br>
              <a:rPr lang="en-GB" sz="1250" b="1"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RECEPTION HALL: </a:t>
            </a:r>
            <a:r>
              <a:rPr lang="en-GB" sz="1250" dirty="0">
                <a:latin typeface="Helvetica" panose="020B0604020202020204" pitchFamily="34" charset="0"/>
                <a:cs typeface="Helvetica" panose="020B0604020202020204" pitchFamily="34" charset="0"/>
              </a:rPr>
              <a:t>Radiator; telephone point; electric consumer unit; door giving a second entrance with access to staircase which leads down to OUTSIDE; door entry phone.</a:t>
            </a:r>
            <a:br>
              <a:rPr lang="en-GB" sz="1250" dirty="0">
                <a:latin typeface="Helvetica" panose="020B0604020202020204" pitchFamily="34" charset="0"/>
                <a:cs typeface="Helvetica" panose="020B0604020202020204" pitchFamily="34" charset="0"/>
              </a:rPr>
            </a:br>
            <a:endParaRPr lang="en-GB" sz="1250" dirty="0">
              <a:latin typeface="Helvetica" panose="020B0604020202020204" pitchFamily="34" charset="0"/>
              <a:cs typeface="Helvetica" panose="020B0604020202020204" pitchFamily="34" charset="0"/>
            </a:endParaRPr>
          </a:p>
          <a:p>
            <a:r>
              <a:rPr lang="en-GB" sz="1250" b="1" dirty="0">
                <a:latin typeface="Helvetica" panose="020B0604020202020204" pitchFamily="34" charset="0"/>
                <a:cs typeface="Helvetica" panose="020B0604020202020204" pitchFamily="34" charset="0"/>
              </a:rPr>
              <a:t>LOUNGE/DINING ROOM: </a:t>
            </a:r>
            <a:r>
              <a:rPr lang="en-GB" sz="1250" dirty="0">
                <a:latin typeface="Helvetica" panose="020B0604020202020204" pitchFamily="34" charset="0"/>
                <a:cs typeface="Helvetica" panose="020B0604020202020204" pitchFamily="34" charset="0"/>
              </a:rPr>
              <a:t>5.72m x 3.51m (18'9" x 11'6") Double glazed window and sliding double glazed patio doors opening onto the BALCONY gaining stunning uninterrupted views over the </a:t>
            </a:r>
            <a:r>
              <a:rPr lang="en-GB" sz="1250" dirty="0" err="1">
                <a:latin typeface="Helvetica" panose="020B0604020202020204" pitchFamily="34" charset="0"/>
                <a:cs typeface="Helvetica" panose="020B0604020202020204" pitchFamily="34" charset="0"/>
              </a:rPr>
              <a:t>Maer</a:t>
            </a:r>
            <a:r>
              <a:rPr lang="en-GB" sz="1250" dirty="0">
                <a:latin typeface="Helvetica" panose="020B0604020202020204" pitchFamily="34" charset="0"/>
                <a:cs typeface="Helvetica" panose="020B0604020202020204" pitchFamily="34" charset="0"/>
              </a:rPr>
              <a:t> to the sea and coastline beyond; radiator.</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KITCHEN</a:t>
            </a:r>
            <a:r>
              <a:rPr lang="en-GB" sz="1250" dirty="0">
                <a:latin typeface="Helvetica" panose="020B0604020202020204" pitchFamily="34" charset="0"/>
                <a:cs typeface="Helvetica" panose="020B0604020202020204" pitchFamily="34" charset="0"/>
              </a:rPr>
              <a:t>: 4.09m x 2.26m (13'5" x 7'5") To be fitted with a range of quality units; built-in storage cupboard; double glazed window to front elevation.</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BEDROOM ONE: </a:t>
            </a:r>
            <a:r>
              <a:rPr lang="en-GB" sz="1250" dirty="0">
                <a:latin typeface="Helvetica" panose="020B0604020202020204" pitchFamily="34" charset="0"/>
                <a:cs typeface="Helvetica" panose="020B0604020202020204" pitchFamily="34" charset="0"/>
              </a:rPr>
              <a:t>3.71m x 3.48m (12'2" x 11'5") Sliding double glazed patio doors to BALCONY with stunning coastline views; radiator; built-in wardrobe.</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BEDROOM TWO</a:t>
            </a:r>
            <a:r>
              <a:rPr lang="en-GB" sz="1250" dirty="0">
                <a:latin typeface="Helvetica" panose="020B0604020202020204" pitchFamily="34" charset="0"/>
                <a:cs typeface="Helvetica" panose="020B0604020202020204" pitchFamily="34" charset="0"/>
              </a:rPr>
              <a:t>: 4.09m x 3.18m (13'5" x 10'5") into dormer style. Double glazed window to front elevation; radiator; picture rail; two fitted cupboards.</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SHOWER ROOM/WC</a:t>
            </a:r>
            <a:r>
              <a:rPr lang="en-GB" sz="1250" dirty="0">
                <a:latin typeface="Helvetica" panose="020B0604020202020204" pitchFamily="34" charset="0"/>
                <a:cs typeface="Helvetica" panose="020B0604020202020204" pitchFamily="34" charset="0"/>
              </a:rPr>
              <a:t>: 3.76m x 1.73m (12'4" x 5'8") A good size shower cubicle with </a:t>
            </a:r>
            <a:r>
              <a:rPr lang="en-GB" sz="1250" dirty="0" err="1">
                <a:latin typeface="Helvetica" panose="020B0604020202020204" pitchFamily="34" charset="0"/>
                <a:cs typeface="Helvetica" panose="020B0604020202020204" pitchFamily="34" charset="0"/>
              </a:rPr>
              <a:t>mira</a:t>
            </a:r>
            <a:r>
              <a:rPr lang="en-GB" sz="1250" dirty="0">
                <a:latin typeface="Helvetica" panose="020B0604020202020204" pitchFamily="34" charset="0"/>
                <a:cs typeface="Helvetica" panose="020B0604020202020204" pitchFamily="34" charset="0"/>
              </a:rPr>
              <a:t> shower; pedestal wash hand basin with tiled splash back; fitted mirror with integrated light; WC with push button flush; tiled floor; under floor heating; chrome heated towel rail; recess ceiling spotlighting; double glazed window with pattern glass.</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OUTSIDE: </a:t>
            </a:r>
            <a:r>
              <a:rPr lang="en-GB" sz="1250" dirty="0">
                <a:latin typeface="Helvetica" panose="020B0604020202020204" pitchFamily="34" charset="0"/>
                <a:cs typeface="Helvetica" panose="020B0604020202020204" pitchFamily="34" charset="0"/>
              </a:rPr>
              <a:t>Outside there are exceptionally maintained communal grounds, boasting a large pond which is home to an array of wildlife, in addition to mature trees and a multitude of colourful plants. This along with its incredible setting, ease of access to the coastline make this property a must see and an early viewing is highly recommended. There is also a gate from the communal gardens leading to Madeira Walk. The apartment also benefits from a PARKING SPACE.</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TENURE AND OUTGOINGS: </a:t>
            </a:r>
            <a:r>
              <a:rPr lang="en-GB" sz="1250" dirty="0">
                <a:latin typeface="Helvetica" panose="020B0604020202020204" pitchFamily="34" charset="0"/>
                <a:cs typeface="Helvetica" panose="020B0604020202020204" pitchFamily="34" charset="0"/>
              </a:rPr>
              <a:t>The service charge is approximately £275.00 per calendar month per flat which includes a contribution towards the lift maintenance and also includes central heating, hot water, maintenance of boiler, cleaning, redecoration and maintenance of communal areas, gardening/landscaping and buildings insurance. The property also pays £500 twice a year into a general fund. The property benefits from a 999 year lease from 1961 and also 1/16th share of </a:t>
            </a:r>
            <a:r>
              <a:rPr lang="en-GB" sz="1250" dirty="0" err="1">
                <a:latin typeface="Helvetica" panose="020B0604020202020204" pitchFamily="34" charset="0"/>
                <a:cs typeface="Helvetica" panose="020B0604020202020204" pitchFamily="34" charset="0"/>
              </a:rPr>
              <a:t>Maer</a:t>
            </a:r>
            <a:r>
              <a:rPr lang="en-GB" sz="1250" dirty="0">
                <a:latin typeface="Helvetica" panose="020B0604020202020204" pitchFamily="34" charset="0"/>
                <a:cs typeface="Helvetica" panose="020B0604020202020204" pitchFamily="34" charset="0"/>
              </a:rPr>
              <a:t> Bay Freeholds (Exmouth( LTD.</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AGENTS NOTE: </a:t>
            </a:r>
            <a:r>
              <a:rPr lang="en-GB" sz="1250" dirty="0">
                <a:latin typeface="Helvetica" panose="020B0604020202020204" pitchFamily="34" charset="0"/>
                <a:cs typeface="Helvetica" panose="020B0604020202020204" pitchFamily="34" charset="0"/>
              </a:rPr>
              <a:t>The central heating is communal and the bathroom has underfloor heating and a towel rail which is independent from communal heating.</a:t>
            </a:r>
          </a:p>
          <a:p>
            <a:pPr algn="ctr"/>
            <a:endParaRPr lang="en-GB" sz="1400" b="1" dirty="0">
              <a:solidFill>
                <a:srgbClr val="333333"/>
              </a:solidFill>
              <a:effectLst/>
              <a:latin typeface="Helvetica" panose="020B0604020202020204" pitchFamily="34" charset="0"/>
              <a:ea typeface="Times New Roman" panose="02020603050405020304" pitchFamily="18" charset="0"/>
              <a:cs typeface="Helvetica-Bold"/>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707886"/>
          </a:xfrm>
          <a:prstGeom prst="rect">
            <a:avLst/>
          </a:prstGeom>
          <a:noFill/>
        </p:spPr>
        <p:txBody>
          <a:bodyPr wrap="square" rtlCol="0">
            <a:spAutoFit/>
          </a:bodyPr>
          <a:lstStyle/>
          <a:p>
            <a:br>
              <a:rPr lang="en-GB" sz="1100" dirty="0">
                <a:solidFill>
                  <a:srgbClr val="333333"/>
                </a:solidFill>
                <a:effectLst/>
                <a:latin typeface="Helvetica" panose="020B0604020202020204" pitchFamily="34" charset="0"/>
                <a:ea typeface="Times New Roman" panose="02020603050405020304" pitchFamily="18" charset="0"/>
                <a:cs typeface="Helvetica-Bold"/>
              </a:rPr>
            </a:br>
            <a:endParaRPr lang="en-GB" sz="1100" dirty="0">
              <a:effectLst/>
              <a:latin typeface="Times New Roman" panose="02020603050405020304" pitchFamily="18" charset="0"/>
              <a:ea typeface="Times New Roman" panose="02020603050405020304" pitchFamily="18" charset="0"/>
            </a:endParaRPr>
          </a:p>
          <a:p>
            <a:r>
              <a:rPr lang="en-GB" sz="1100" b="1" dirty="0">
                <a:solidFill>
                  <a:srgbClr val="333333"/>
                </a:solidFill>
                <a:effectLst/>
                <a:latin typeface="Helvetica" panose="020B0604020202020204" pitchFamily="34" charset="0"/>
                <a:ea typeface="Times New Roman" panose="02020603050405020304" pitchFamily="18" charset="0"/>
                <a:cs typeface="Helvetica-Bold"/>
              </a:rPr>
              <a:t> FLOOR PLAN:</a:t>
            </a:r>
            <a:r>
              <a:rPr lang="en-GB" sz="1100" dirty="0">
                <a:solidFill>
                  <a:srgbClr val="333333"/>
                </a:solidFill>
                <a:effectLst/>
                <a:latin typeface="Helvetica" panose="020B0604020202020204" pitchFamily="34" charset="0"/>
                <a:ea typeface="Times New Roman" panose="02020603050405020304" pitchFamily="18" charset="0"/>
                <a:cs typeface="Helvetica-Bold"/>
              </a:rPr>
              <a:t> </a:t>
            </a:r>
            <a:r>
              <a:rPr lang="en-GB" sz="1800" dirty="0">
                <a:solidFill>
                  <a:srgbClr val="333333"/>
                </a:solidFill>
                <a:effectLst/>
                <a:latin typeface="Helvetica" panose="020B0604020202020204" pitchFamily="34" charset="0"/>
                <a:ea typeface="Times New Roman" panose="02020603050405020304" pitchFamily="18" charset="0"/>
                <a:cs typeface="Helvetica-Bold"/>
              </a:rPr>
              <a:t>  </a:t>
            </a:r>
            <a:endParaRPr lang="en-GB" sz="1800" dirty="0">
              <a:effectLst/>
              <a:latin typeface="Times New Roman" panose="02020603050405020304" pitchFamily="18" charset="0"/>
              <a:ea typeface="Times New Roman" panose="02020603050405020304" pitchFamily="18" charset="0"/>
            </a:endParaRPr>
          </a:p>
        </p:txBody>
      </p:sp>
      <p:pic>
        <p:nvPicPr>
          <p:cNvPr id="2" name="Picture 2">
            <a:extLst>
              <a:ext uri="{FF2B5EF4-FFF2-40B4-BE49-F238E27FC236}">
                <a16:creationId xmlns:a16="http://schemas.microsoft.com/office/drawing/2014/main" id="{7CFEFD09-D326-3B38-EA2D-62941600B8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5692" y="1542197"/>
            <a:ext cx="6690986" cy="8175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TotalTime>
  <Words>846</Words>
  <Application>Microsoft Office PowerPoint</Application>
  <PresentationFormat>Custom</PresentationFormat>
  <Paragraphs>24</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Exmouth Office Exmouth</cp:lastModifiedBy>
  <cp:revision>17</cp:revision>
  <cp:lastPrinted>2023-10-12T09:58:36Z</cp:lastPrinted>
  <dcterms:created xsi:type="dcterms:W3CDTF">2023-03-19T13:39:10Z</dcterms:created>
  <dcterms:modified xsi:type="dcterms:W3CDTF">2025-01-27T11:55:30Z</dcterms:modified>
</cp:coreProperties>
</file>