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57" d="100"/>
          <a:sy n="57" d="100"/>
        </p:scale>
        <p:origin x="1518" y="-54"/>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11/28/2024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jpe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Well Presented First Floor Apartment Located In A Favoured Development In A Sought After Area Close To Bus Services With Attractive Communal Gardens, Seating, Garage And Parking</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Lounge/Dining Room • Modern Kitchen/Breakfast Room</a:t>
            </a:r>
            <a:r>
              <a:rPr lang="en-GB" sz="1200" dirty="0">
                <a:solidFill>
                  <a:srgbClr val="000000"/>
                </a:solidFill>
                <a:latin typeface="Inter"/>
                <a:ea typeface="Times New Roman" panose="02020603050405020304" pitchFamily="18" charset="0"/>
                <a:cs typeface="HelveticaNeueLT-Roman"/>
              </a:rPr>
              <a:t> </a:t>
            </a:r>
            <a:r>
              <a:rPr lang="en-GB" sz="1200" dirty="0">
                <a:solidFill>
                  <a:srgbClr val="000000"/>
                </a:solidFill>
                <a:effectLst/>
                <a:latin typeface="Helvetica" panose="020B0604020202020204" pitchFamily="34" charset="0"/>
                <a:ea typeface="Times New Roman" panose="02020603050405020304" pitchFamily="18" charset="0"/>
                <a:cs typeface="HelveticaNeueLT-Roman"/>
              </a:rPr>
              <a:t>•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Two Double Bedrooms • Newly Fitted Shower Room • Separate WC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Double Glazed Window • Electric Radiator Heating • </a:t>
            </a:r>
            <a:endParaRPr lang="en-GB" sz="1200" dirty="0">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Garage In A Block Close By • Viewing Recommended•</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No Onward Chain•</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17757" y="1792428"/>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a:t>
            </a:r>
            <a:r>
              <a:rPr lang="en-GB" sz="1900">
                <a:solidFill>
                  <a:srgbClr val="000000"/>
                </a:solidFill>
                <a:latin typeface="HelveticaNeueLT-Roman"/>
                <a:ea typeface="Times New Roman" panose="02020603050405020304" pitchFamily="18" charset="0"/>
                <a:cs typeface="HelveticaNeueLT-Roman"/>
              </a:rPr>
              <a:t>214</a:t>
            </a:r>
            <a:r>
              <a:rPr lang="en-GB" sz="1900">
                <a:solidFill>
                  <a:srgbClr val="000000"/>
                </a:solidFill>
                <a:effectLst/>
                <a:latin typeface="HelveticaNeueLT-Roman"/>
                <a:ea typeface="Times New Roman" panose="02020603050405020304" pitchFamily="18" charset="0"/>
                <a:cs typeface="HelveticaNeueLT-Roman"/>
              </a:rPr>
              <a:t>,950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latin typeface="HelveticaNeueLT-Roman"/>
                <a:ea typeface="Times New Roman" panose="02020603050405020304" pitchFamily="18" charset="0"/>
                <a:cs typeface="HelveticaNeueLT-Roman"/>
              </a:rPr>
              <a:t>S</a:t>
            </a:r>
            <a:r>
              <a:rPr lang="en-GB" sz="1200" dirty="0">
                <a:effectLst/>
                <a:latin typeface="HelveticaNeueLT-Roman"/>
                <a:ea typeface="Times New Roman" panose="02020603050405020304" pitchFamily="18" charset="0"/>
                <a:cs typeface="HelveticaNeueLT-Roman"/>
              </a:rPr>
              <a:t>hare of 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a:solidFill>
                  <a:srgbClr val="FFFFFF"/>
                </a:solidFill>
                <a:effectLst/>
                <a:latin typeface="HelveticaNeueLT-Medium"/>
                <a:ea typeface="Times New Roman" panose="02020603050405020304" pitchFamily="18" charset="0"/>
              </a:rPr>
              <a:t>Flat 8 </a:t>
            </a:r>
            <a:r>
              <a:rPr lang="en-GB" sz="1800" dirty="0" err="1">
                <a:solidFill>
                  <a:srgbClr val="FFFFFF"/>
                </a:solidFill>
                <a:effectLst/>
                <a:latin typeface="HelveticaNeueLT-Medium"/>
                <a:ea typeface="Times New Roman" panose="02020603050405020304" pitchFamily="18" charset="0"/>
              </a:rPr>
              <a:t>Pentgrove</a:t>
            </a:r>
            <a:r>
              <a:rPr lang="en-GB" sz="1800" dirty="0">
                <a:solidFill>
                  <a:srgbClr val="FFFFFF"/>
                </a:solidFill>
                <a:effectLst/>
                <a:latin typeface="HelveticaNeueLT-Medium"/>
                <a:ea typeface="Times New Roman" panose="02020603050405020304" pitchFamily="18" charset="0"/>
              </a:rPr>
              <a:t> Court, 4 Stevenstone Road, Exmouth, EX8 2EP</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DE2D83D1-C34F-C4B0-71E6-C06AA43D6BC5}"/>
              </a:ext>
            </a:extLst>
          </p:cNvPr>
          <p:cNvPicPr>
            <a:picLocks noChangeAspect="1" noChangeArrowheads="1"/>
          </p:cNvPicPr>
          <p:nvPr/>
        </p:nvPicPr>
        <p:blipFill>
          <a:blip r:embed="rId4"/>
          <a:srcRect/>
          <a:stretch/>
        </p:blipFill>
        <p:spPr bwMode="auto">
          <a:xfrm>
            <a:off x="8123583" y="2601364"/>
            <a:ext cx="6319355" cy="4486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233AF9A8-5483-CCF3-5103-BF27E26219BB}"/>
              </a:ext>
            </a:extLst>
          </p:cNvPr>
          <p:cNvPicPr>
            <a:picLocks noChangeAspect="1" noChangeArrowheads="1"/>
          </p:cNvPicPr>
          <p:nvPr/>
        </p:nvPicPr>
        <p:blipFill>
          <a:blip r:embed="rId5"/>
          <a:srcRect/>
          <a:stretch/>
        </p:blipFill>
        <p:spPr bwMode="auto">
          <a:xfrm>
            <a:off x="573108" y="608145"/>
            <a:ext cx="3186582" cy="23899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D609B4F0-5304-5665-F6D2-90B85422712C}"/>
              </a:ext>
            </a:extLst>
          </p:cNvPr>
          <p:cNvPicPr>
            <a:picLocks noChangeAspect="1" noChangeArrowheads="1"/>
          </p:cNvPicPr>
          <p:nvPr/>
        </p:nvPicPr>
        <p:blipFill>
          <a:blip r:embed="rId6"/>
          <a:srcRect/>
          <a:stretch/>
        </p:blipFill>
        <p:spPr bwMode="auto">
          <a:xfrm>
            <a:off x="3901124" y="611276"/>
            <a:ext cx="3171629" cy="237872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C0605B2C-A302-E0E7-A8A8-0D11221B9570}"/>
              </a:ext>
            </a:extLst>
          </p:cNvPr>
          <p:cNvPicPr>
            <a:picLocks noChangeAspect="1" noChangeArrowheads="1"/>
          </p:cNvPicPr>
          <p:nvPr/>
        </p:nvPicPr>
        <p:blipFill>
          <a:blip r:embed="rId7"/>
          <a:srcRect/>
          <a:stretch/>
        </p:blipFill>
        <p:spPr bwMode="auto">
          <a:xfrm>
            <a:off x="584006" y="3145281"/>
            <a:ext cx="3182435" cy="218489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550409F4-CC7C-6A10-7BA3-9C0A8BDEE0AF}"/>
              </a:ext>
            </a:extLst>
          </p:cNvPr>
          <p:cNvPicPr>
            <a:picLocks noChangeAspect="1" noChangeArrowheads="1"/>
          </p:cNvPicPr>
          <p:nvPr/>
        </p:nvPicPr>
        <p:blipFill>
          <a:blip r:embed="rId8"/>
          <a:srcRect/>
          <a:stretch/>
        </p:blipFill>
        <p:spPr bwMode="auto">
          <a:xfrm>
            <a:off x="3890318" y="3149155"/>
            <a:ext cx="3182435" cy="218101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F395FAF8-F4CF-E1CB-4BD1-9DC66CBA22C5}"/>
              </a:ext>
            </a:extLst>
          </p:cNvPr>
          <p:cNvPicPr>
            <a:picLocks noChangeAspect="1" noChangeArrowheads="1"/>
          </p:cNvPicPr>
          <p:nvPr/>
        </p:nvPicPr>
        <p:blipFill>
          <a:blip r:embed="rId9"/>
          <a:srcRect/>
          <a:stretch/>
        </p:blipFill>
        <p:spPr bwMode="auto">
          <a:xfrm>
            <a:off x="584006" y="5467256"/>
            <a:ext cx="3134903" cy="2160911"/>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9D54C9A5-409B-0991-84E5-78A77881AE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01124" y="5475388"/>
            <a:ext cx="3165141" cy="215277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71C404FF-5BC9-98BA-3E33-B44C9C15DA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35624" y="7782880"/>
            <a:ext cx="2306920" cy="1716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0587514"/>
          </a:xfrm>
          <a:prstGeom prst="rect">
            <a:avLst/>
          </a:prstGeom>
          <a:noFill/>
        </p:spPr>
        <p:txBody>
          <a:bodyPr wrap="square" rtlCol="0">
            <a:spAutoFit/>
          </a:bodyPr>
          <a:lstStyle/>
          <a:p>
            <a:pPr algn="ctr"/>
            <a:r>
              <a:rPr lang="en-GB" sz="1400" b="1" dirty="0">
                <a:solidFill>
                  <a:srgbClr val="333333"/>
                </a:solidFill>
                <a:effectLst/>
                <a:latin typeface="Helvetica" panose="020B0604020202020204" pitchFamily="34" charset="0"/>
                <a:ea typeface="Times New Roman" panose="02020603050405020304" pitchFamily="18" charset="0"/>
                <a:cs typeface="Helvetica-Bold"/>
              </a:rPr>
              <a:t>Flat 8 </a:t>
            </a:r>
            <a:r>
              <a:rPr lang="en-GB" sz="1400" b="1" dirty="0" err="1">
                <a:solidFill>
                  <a:srgbClr val="333333"/>
                </a:solidFill>
                <a:effectLst/>
                <a:latin typeface="Helvetica" panose="020B0604020202020204" pitchFamily="34" charset="0"/>
                <a:ea typeface="Times New Roman" panose="02020603050405020304" pitchFamily="18" charset="0"/>
                <a:cs typeface="Helvetica-Bold"/>
              </a:rPr>
              <a:t>Pentgrove</a:t>
            </a:r>
            <a:r>
              <a:rPr lang="en-GB" sz="1400" b="1" dirty="0">
                <a:solidFill>
                  <a:srgbClr val="333333"/>
                </a:solidFill>
                <a:effectLst/>
                <a:latin typeface="Helvetica" panose="020B0604020202020204" pitchFamily="34" charset="0"/>
                <a:ea typeface="Times New Roman" panose="02020603050405020304" pitchFamily="18" charset="0"/>
                <a:cs typeface="Helvetica-Bold"/>
              </a:rPr>
              <a:t> Court, 4 Stevenstone Road, Exmouth, EX8 2EP</a:t>
            </a:r>
          </a:p>
          <a:p>
            <a:pPr algn="ctr"/>
            <a:endParaRPr lang="en-GB" sz="1400" b="1" dirty="0">
              <a:solidFill>
                <a:srgbClr val="333333"/>
              </a:solidFill>
              <a:effectLst/>
              <a:latin typeface="Helvetica" panose="020B0604020202020204" pitchFamily="34" charset="0"/>
              <a:ea typeface="Times New Roman" panose="02020603050405020304" pitchFamily="18" charset="0"/>
              <a:cs typeface="Helvetica-Bold"/>
            </a:endParaRPr>
          </a:p>
          <a:p>
            <a:r>
              <a:rPr lang="en-GB" sz="1250" b="1" dirty="0">
                <a:latin typeface="Helvetica" panose="020B0604020202020204" pitchFamily="34" charset="0"/>
                <a:cs typeface="Helvetica" panose="020B0604020202020204" pitchFamily="34" charset="0"/>
              </a:rPr>
              <a:t>THE ACCOMMODATION COMPRISES: </a:t>
            </a:r>
            <a:r>
              <a:rPr lang="en-GB" sz="1250" dirty="0">
                <a:latin typeface="Helvetica" panose="020B0604020202020204" pitchFamily="34" charset="0"/>
                <a:cs typeface="Helvetica" panose="020B0604020202020204" pitchFamily="34" charset="0"/>
              </a:rPr>
              <a:t>Communal entrance giving access to the communal hallway. Stairs to </a:t>
            </a:r>
            <a:r>
              <a:rPr lang="en-GB" sz="1250" b="1" dirty="0">
                <a:latin typeface="Helvetica" panose="020B0604020202020204" pitchFamily="34" charset="0"/>
                <a:cs typeface="Helvetica" panose="020B0604020202020204" pitchFamily="34" charset="0"/>
              </a:rPr>
              <a:t>FIRST FLOOR; </a:t>
            </a:r>
            <a:r>
              <a:rPr lang="en-GB" sz="1250" dirty="0">
                <a:latin typeface="Helvetica" panose="020B0604020202020204" pitchFamily="34" charset="0"/>
                <a:cs typeface="Helvetica" panose="020B0604020202020204" pitchFamily="34" charset="0"/>
              </a:rPr>
              <a:t>own private wooden front door with obscure glass inset and letter box leading to the:</a:t>
            </a:r>
          </a:p>
          <a:p>
            <a:endParaRPr lang="en-GB" sz="1250" dirty="0">
              <a:latin typeface="Helvetica" panose="020B0604020202020204" pitchFamily="34" charset="0"/>
              <a:cs typeface="Helvetica" panose="020B0604020202020204" pitchFamily="34" charset="0"/>
            </a:endParaRPr>
          </a:p>
          <a:p>
            <a:r>
              <a:rPr lang="en-GB" sz="1250" b="1" dirty="0">
                <a:latin typeface="Helvetica" panose="020B0604020202020204" pitchFamily="34" charset="0"/>
                <a:cs typeface="Helvetica" panose="020B0604020202020204" pitchFamily="34" charset="0"/>
              </a:rPr>
              <a:t>RECEPTION HALL:  </a:t>
            </a:r>
            <a:r>
              <a:rPr lang="en-GB" sz="1250" dirty="0">
                <a:latin typeface="Helvetica" panose="020B0604020202020204" pitchFamily="34" charset="0"/>
                <a:cs typeface="Helvetica" panose="020B0604020202020204" pitchFamily="34" charset="0"/>
              </a:rPr>
              <a:t>With coved ceiling; electric radiator; good size cupboard with shelving and housing the electric meters and electric consumer unit; adjoining cupboard with shelving and hanging rail; third cupboard housing the water cylinder; access to roof space; doors to:</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LOUNGE/DINING ROOM:</a:t>
            </a:r>
            <a:r>
              <a:rPr lang="en-GB" sz="1250" dirty="0">
                <a:latin typeface="Helvetica" panose="020B0604020202020204" pitchFamily="34" charset="0"/>
                <a:cs typeface="Helvetica" panose="020B0604020202020204" pitchFamily="34" charset="0"/>
              </a:rPr>
              <a:t> 4.85m x 3.63m (15'11" x 11'11") A bright and spacious room with uPVC double glazed window and further sliding window to rear aspect overlooking the communal gardens; television point; telephone point; coved ceiling; electric radiator.</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KITCHEN/BREAKFAST ROOM:</a:t>
            </a:r>
            <a:r>
              <a:rPr lang="en-GB" sz="1250" dirty="0">
                <a:latin typeface="Helvetica" panose="020B0604020202020204" pitchFamily="34" charset="0"/>
                <a:cs typeface="Helvetica" panose="020B0604020202020204" pitchFamily="34" charset="0"/>
              </a:rPr>
              <a:t> 3.61m x 3m (11'10" x 9'10") Comprising of a range of patterned worktop surfaces with tiled surrounds; range of base cupboards, drawer units and space and plumbing for an automatic washing machine beneath; inset four ring electric hob with concealed extractor hood over; space for an upright fridge freezer; matching range of wall units at eye-level; built-in stainless steel electric oven with built-in grill above; single drainer sink unit with mixer tap; extended worktop surface providing breakfast bar area; electric radiator; television point; uPVC double glazed windows to front aspect overlooking the communal gardens.</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BEDROOM ONE:</a:t>
            </a:r>
            <a:r>
              <a:rPr lang="en-GB" sz="1250" dirty="0">
                <a:latin typeface="Helvetica" panose="020B0604020202020204" pitchFamily="34" charset="0"/>
                <a:cs typeface="Helvetica" panose="020B0604020202020204" pitchFamily="34" charset="0"/>
              </a:rPr>
              <a:t> 4.85m x 3.63m (15'11" x 11'11") (Currently being used as a Dining Room) uPVC double glazed window overlooking the well kept communal gardens to the rear aspect; electric radiator; coved ceiling.</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BEDROOM TWO: </a:t>
            </a:r>
            <a:r>
              <a:rPr lang="en-GB" sz="1250" dirty="0">
                <a:latin typeface="Helvetica" panose="020B0604020202020204" pitchFamily="34" charset="0"/>
                <a:cs typeface="Helvetica" panose="020B0604020202020204" pitchFamily="34" charset="0"/>
              </a:rPr>
              <a:t>3.63m x 3.02m (11'11" x 9'11") uPVC double glazed window with outlook over the communal gardens to the front of the development; coved ceiling; electric radiator; television point; range of freestanding wardrobes with hanging rails and drawer units.</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SHOWER ROOM: </a:t>
            </a:r>
            <a:r>
              <a:rPr lang="en-GB" sz="1250" dirty="0">
                <a:latin typeface="Helvetica" panose="020B0604020202020204" pitchFamily="34" charset="0"/>
                <a:cs typeface="Helvetica" panose="020B0604020202020204" pitchFamily="34" charset="0"/>
              </a:rPr>
              <a:t>Newly fitted with a double with shower cubicle and drying area with glass splash screen and sliding door; wall mounted seat and grab rails; wall mounted electric Mira shower; attractive tiled walls; wash hand basin with chrome mixer tap displayed in vanity unit with cupboard beneath; mirror fronted medicine cabinet with light; coved ceiling; wood effect flooring; uPVC double glazed window with obscure glass.</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SEPARATE WC: </a:t>
            </a:r>
            <a:r>
              <a:rPr lang="en-GB" sz="1250" dirty="0">
                <a:latin typeface="Helvetica" panose="020B0604020202020204" pitchFamily="34" charset="0"/>
                <a:cs typeface="Helvetica" panose="020B0604020202020204" pitchFamily="34" charset="0"/>
              </a:rPr>
              <a:t>WC in concealed </a:t>
            </a:r>
            <a:r>
              <a:rPr lang="en-GB" sz="1250" dirty="0" err="1">
                <a:latin typeface="Helvetica" panose="020B0604020202020204" pitchFamily="34" charset="0"/>
                <a:cs typeface="Helvetica" panose="020B0604020202020204" pitchFamily="34" charset="0"/>
              </a:rPr>
              <a:t>cystern</a:t>
            </a:r>
            <a:r>
              <a:rPr lang="en-GB" sz="1250" dirty="0">
                <a:latin typeface="Helvetica" panose="020B0604020202020204" pitchFamily="34" charset="0"/>
                <a:cs typeface="Helvetica" panose="020B0604020202020204" pitchFamily="34" charset="0"/>
              </a:rPr>
              <a:t> with push button flush; wash hand basin with mixer tap displayed in vanity unit with cupboard beneath; attractive tiled walls to splash prone areas; wood effect flooring; uPVC double glazed window with obscure glass; coved ceiling.</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OUTSIDE: </a:t>
            </a:r>
            <a:r>
              <a:rPr lang="en-GB" sz="1250" dirty="0" err="1">
                <a:latin typeface="Helvetica" panose="020B0604020202020204" pitchFamily="34" charset="0"/>
                <a:cs typeface="Helvetica" panose="020B0604020202020204" pitchFamily="34" charset="0"/>
              </a:rPr>
              <a:t>Pentgrove</a:t>
            </a:r>
            <a:r>
              <a:rPr lang="en-GB" sz="1250" dirty="0">
                <a:latin typeface="Helvetica" panose="020B0604020202020204" pitchFamily="34" charset="0"/>
                <a:cs typeface="Helvetica" panose="020B0604020202020204" pitchFamily="34" charset="0"/>
              </a:rPr>
              <a:t> Court is set in well tended and generously sized level communal gardens enjoying an array of colour and seating areas with a communal drying area and bin store. A driveway leads through to the rear of the building where there is visitors parking and a block of GARAGES of which apartment 8 benefits from a single garage.</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GARAGE: </a:t>
            </a:r>
            <a:r>
              <a:rPr lang="en-GB" sz="1250" dirty="0">
                <a:latin typeface="Helvetica" panose="020B0604020202020204" pitchFamily="34" charset="0"/>
                <a:cs typeface="Helvetica" panose="020B0604020202020204" pitchFamily="34" charset="0"/>
              </a:rPr>
              <a:t>5.11m x 2.57m (16'9" x 8'5") With up and over door.</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1438855"/>
          </a:xfrm>
          <a:prstGeom prst="rect">
            <a:avLst/>
          </a:prstGeom>
          <a:noFill/>
        </p:spPr>
        <p:txBody>
          <a:bodyPr wrap="square" rtlCol="0">
            <a:spAutoFit/>
          </a:bodyPr>
          <a:lstStyle/>
          <a:p>
            <a:r>
              <a:rPr lang="en-GB" sz="1250" b="1" dirty="0">
                <a:latin typeface="Helvetica" panose="020B0604020202020204" pitchFamily="34" charset="0"/>
                <a:cs typeface="Helvetica" panose="020B0604020202020204" pitchFamily="34" charset="0"/>
              </a:rPr>
              <a:t>TENURE AND OUTGOINGS: </a:t>
            </a:r>
            <a:r>
              <a:rPr lang="en-GB" sz="1250" dirty="0">
                <a:latin typeface="Helvetica" panose="020B0604020202020204" pitchFamily="34" charset="0"/>
                <a:cs typeface="Helvetica" panose="020B0604020202020204" pitchFamily="34" charset="0"/>
              </a:rPr>
              <a:t>We understand that the apartment enjoys the benefit of 1/8th share of the freehold and has a 999 year lease from 2023. The service charges are approximately £100.00 per month.</a:t>
            </a:r>
            <a:br>
              <a:rPr lang="en-GB" sz="12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r>
              <a:rPr lang="en-GB" sz="1250" b="1" dirty="0">
                <a:latin typeface="Helvetica" panose="020B0604020202020204" pitchFamily="34" charset="0"/>
                <a:cs typeface="Helvetica" panose="020B0604020202020204" pitchFamily="34" charset="0"/>
              </a:rPr>
              <a:t>AGENTS NOTE: </a:t>
            </a:r>
            <a:r>
              <a:rPr lang="en-GB" sz="1250" dirty="0">
                <a:latin typeface="Helvetica" panose="020B0604020202020204" pitchFamily="34" charset="0"/>
                <a:cs typeface="Helvetica" panose="020B0604020202020204" pitchFamily="34" charset="0"/>
              </a:rPr>
              <a:t>Please note this property has an age restriction </a:t>
            </a:r>
            <a:r>
              <a:rPr lang="en-GB" sz="1250">
                <a:latin typeface="Helvetica" panose="020B0604020202020204" pitchFamily="34" charset="0"/>
                <a:cs typeface="Helvetica" panose="020B0604020202020204" pitchFamily="34" charset="0"/>
              </a:rPr>
              <a:t>of 50 </a:t>
            </a:r>
            <a:r>
              <a:rPr lang="en-GB" sz="1250" dirty="0">
                <a:latin typeface="Helvetica" panose="020B0604020202020204" pitchFamily="34" charset="0"/>
                <a:cs typeface="Helvetica" panose="020B0604020202020204" pitchFamily="34" charset="0"/>
              </a:rPr>
              <a:t>years and over.</a:t>
            </a:r>
          </a:p>
          <a:p>
            <a:br>
              <a:rPr lang="en-GB" sz="1250" dirty="0">
                <a:solidFill>
                  <a:srgbClr val="333333"/>
                </a:solidFill>
                <a:effectLst/>
                <a:latin typeface="Helvetica" panose="020B0604020202020204" pitchFamily="34" charset="0"/>
                <a:ea typeface="Times New Roman" panose="02020603050405020304" pitchFamily="18" charset="0"/>
                <a:cs typeface="Helvetica-Bold"/>
              </a:rPr>
            </a:br>
            <a:r>
              <a:rPr lang="en-GB" sz="1250" b="1" dirty="0">
                <a:effectLst/>
                <a:latin typeface="Helvetica" panose="020B0604020202020204" pitchFamily="34" charset="0"/>
                <a:ea typeface="Times New Roman" panose="02020603050405020304" pitchFamily="18" charset="0"/>
                <a:cs typeface="Helvetica-Bold"/>
              </a:rPr>
              <a:t>FLOOR PLAN</a:t>
            </a:r>
            <a:r>
              <a:rPr lang="en-GB" sz="1250" b="1" dirty="0">
                <a:solidFill>
                  <a:srgbClr val="333333"/>
                </a:solidFill>
                <a:effectLst/>
                <a:latin typeface="Helvetica" panose="020B0604020202020204" pitchFamily="34" charset="0"/>
                <a:ea typeface="Times New Roman" panose="02020603050405020304" pitchFamily="18" charset="0"/>
                <a:cs typeface="Helvetica-Bold"/>
              </a:rPr>
              <a:t>: </a:t>
            </a:r>
            <a:endParaRPr lang="en-GB" sz="1250" dirty="0">
              <a:effectLst/>
              <a:latin typeface="Times New Roman" panose="02020603050405020304" pitchFamily="18" charset="0"/>
              <a:ea typeface="Times New Roman" panose="02020603050405020304" pitchFamily="18" charset="0"/>
            </a:endParaRPr>
          </a:p>
        </p:txBody>
      </p:sp>
      <p:pic>
        <p:nvPicPr>
          <p:cNvPr id="2050" name="Picture 2">
            <a:extLst>
              <a:ext uri="{FF2B5EF4-FFF2-40B4-BE49-F238E27FC236}">
                <a16:creationId xmlns:a16="http://schemas.microsoft.com/office/drawing/2014/main" id="{91B306CE-448D-713E-CA13-B3302A40AA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349" y="2124178"/>
            <a:ext cx="5021672" cy="7556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917</Words>
  <Application>Microsoft Office PowerPoint</Application>
  <PresentationFormat>Custom</PresentationFormat>
  <Paragraphs>23</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Calibri</vt:lpstr>
      <vt:lpstr>Calibri Light</vt:lpstr>
      <vt:lpstr>Frutiger LT Std 55 Roman</vt:lpstr>
      <vt:lpstr>Helvetica</vt:lpstr>
      <vt:lpstr>HelveticaNeueLT-Medium</vt:lpstr>
      <vt:lpstr>HelveticaNeueLT-Roman</vt:lpstr>
      <vt:lpstr>Inter</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Aimee Welch</cp:lastModifiedBy>
  <cp:revision>21</cp:revision>
  <cp:lastPrinted>2024-01-04T17:01:22Z</cp:lastPrinted>
  <dcterms:created xsi:type="dcterms:W3CDTF">2023-03-19T13:39:10Z</dcterms:created>
  <dcterms:modified xsi:type="dcterms:W3CDTF">2024-11-28T16:01:58Z</dcterms:modified>
</cp:coreProperties>
</file>