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54" d="100"/>
          <a:sy n="54" d="100"/>
        </p:scale>
        <p:origin x="1668" y="84"/>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11/26/2024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11/26/2024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11/26/2024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11/26/2024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400" b="1" dirty="0">
                <a:solidFill>
                  <a:srgbClr val="0070C0"/>
                </a:solidFill>
                <a:latin typeface="Helvetica" panose="020B0604020202020204" pitchFamily="34" charset="0"/>
                <a:cs typeface="Helvetica" panose="020B0604020202020204" pitchFamily="34" charset="0"/>
              </a:rPr>
              <a:t>A Beautifully Presented Three Bedroom Maisonette Standing In Delightful Mature Communal Gardens In The Highly Desirable 'Avenues' Area Of Exmouth With Garage</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Reception Hall • Lounge With Panoramic Sea/Coastline Views And Beyond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Kitchen/Breakfast Room • Three Double Bedrooms • Bathroom/WC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Shower Room/WC • uPVC Double Glazing &amp; Gas Central Heating • </a:t>
            </a:r>
            <a:endParaRPr lang="en-GB" sz="1200" dirty="0">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Garage • Picturesque Communal Gardens •</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Viewing Highly Recommended •</a:t>
            </a:r>
            <a:endParaRPr lang="en-GB" sz="1200" dirty="0">
              <a:effectLst/>
              <a:latin typeface="Times New Roman" panose="02020603050405020304" pitchFamily="18" charset="0"/>
              <a:ea typeface="Times New Roman" panose="02020603050405020304" pitchFamily="18"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57272" y="1754190"/>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a:solidFill>
                  <a:srgbClr val="000000"/>
                </a:solidFill>
                <a:effectLst/>
                <a:latin typeface="HelveticaNeueLT-Roman"/>
                <a:ea typeface="Times New Roman" panose="02020603050405020304" pitchFamily="18" charset="0"/>
                <a:cs typeface="HelveticaNeueLT-Roman"/>
              </a:rPr>
              <a:t>£</a:t>
            </a:r>
            <a:r>
              <a:rPr lang="en-GB" sz="1900">
                <a:solidFill>
                  <a:srgbClr val="000000"/>
                </a:solidFill>
                <a:latin typeface="HelveticaNeueLT-Roman"/>
                <a:ea typeface="Times New Roman" panose="02020603050405020304" pitchFamily="18" charset="0"/>
                <a:cs typeface="HelveticaNeueLT-Roman"/>
              </a:rPr>
              <a:t>460</a:t>
            </a:r>
            <a:r>
              <a:rPr lang="en-GB" sz="1900">
                <a:solidFill>
                  <a:srgbClr val="000000"/>
                </a:solidFill>
                <a:effectLst/>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latin typeface="HelveticaNeueLT-Roman"/>
                <a:ea typeface="Times New Roman" panose="02020603050405020304" pitchFamily="18" charset="0"/>
                <a:cs typeface="HelveticaNeueLT-Roman"/>
              </a:rPr>
              <a:t>Share of 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sz="1800" dirty="0">
                <a:solidFill>
                  <a:srgbClr val="FFFFFF"/>
                </a:solidFill>
                <a:effectLst/>
                <a:latin typeface="HelveticaNeueLT-Medium"/>
                <a:ea typeface="Times New Roman" panose="02020603050405020304" pitchFamily="18" charset="0"/>
              </a:rPr>
              <a:t>Flat 5 St Cyr, 26 Douglas Avenue, Exmouth, EX8 2HA</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2" name="Picture 2">
            <a:extLst>
              <a:ext uri="{FF2B5EF4-FFF2-40B4-BE49-F238E27FC236}">
                <a16:creationId xmlns:a16="http://schemas.microsoft.com/office/drawing/2014/main" id="{9A2DD1C7-0909-AB6F-CB08-FBB5ABB288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7622" y="2643069"/>
            <a:ext cx="6354831" cy="44442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7695BA6-13E9-D029-C7A6-D91D9394B5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025" y="580993"/>
            <a:ext cx="3186583" cy="24228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AE4D783-8DD1-8B08-6AEE-6E5A56AB4C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5586" y="587287"/>
            <a:ext cx="3171629" cy="242287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D478180D-F920-57B5-16CE-4E6B9253BAA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025" y="3126808"/>
            <a:ext cx="3186583" cy="220405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B789C624-48A0-EB88-FC70-C788FFE862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3503" y="3126808"/>
            <a:ext cx="3173440" cy="221909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3B803EC5-D223-7AAF-6566-0033A32352A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3503" y="5488938"/>
            <a:ext cx="3173440" cy="212594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2D971956-F9BD-6D22-1444-25FA7C2C3DB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87507" y="7780112"/>
            <a:ext cx="2681725" cy="170407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A6718890-D3AB-80EA-593B-943051A6B52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2579" y="5496093"/>
            <a:ext cx="3165029" cy="2125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0102766"/>
          </a:xfrm>
          <a:prstGeom prst="rect">
            <a:avLst/>
          </a:prstGeom>
          <a:noFill/>
        </p:spPr>
        <p:txBody>
          <a:bodyPr wrap="square" rtlCol="0">
            <a:spAutoFit/>
          </a:bodyPr>
          <a:lstStyle/>
          <a:p>
            <a:pPr algn="ctr"/>
            <a:r>
              <a:rPr lang="en-GB" sz="1400" b="1" dirty="0">
                <a:solidFill>
                  <a:srgbClr val="333333"/>
                </a:solidFill>
                <a:effectLst/>
                <a:latin typeface="Helvetica" panose="020B0604020202020204" pitchFamily="34" charset="0"/>
                <a:ea typeface="Times New Roman" panose="02020603050405020304" pitchFamily="18" charset="0"/>
                <a:cs typeface="Helvetica-Bold"/>
              </a:rPr>
              <a:t>Flat 5 St Cyr, 26 Douglas Avenue, Exmouth, EX8 2HA</a:t>
            </a:r>
          </a:p>
          <a:p>
            <a:endParaRPr lang="en-GB" sz="1200" dirty="0">
              <a:solidFill>
                <a:srgbClr val="333333"/>
              </a:solidFill>
              <a:latin typeface="Helvetica" panose="020B0604020202020204" pitchFamily="34" charset="0"/>
              <a:cs typeface="Helvetica" panose="020B0604020202020204" pitchFamily="34" charset="0"/>
            </a:endParaRPr>
          </a:p>
          <a:p>
            <a:r>
              <a:rPr lang="en-GB" sz="1150" dirty="0">
                <a:latin typeface="Helvetica" panose="020B0604020202020204" pitchFamily="34" charset="0"/>
                <a:cs typeface="Helvetica" panose="020B0604020202020204" pitchFamily="34" charset="0"/>
              </a:rPr>
              <a:t>Pennys are delighted to offer for sale this beautifully presented three bedroom maisonette style property situated in one of Exmouth's most sought after locations in a highly desirable development with panoramic sea and coastline views.  The building stands in beautifully kept communal grounds, easy access to the town centre and Exmouth seafront. The accommodation has undergone an extensive programme of refurbishment and is a must see property.</a:t>
            </a:r>
            <a:br>
              <a:rPr lang="en-GB" sz="1150" dirty="0">
                <a:latin typeface="Helvetica" panose="020B0604020202020204" pitchFamily="34" charset="0"/>
                <a:cs typeface="Helvetica" panose="020B0604020202020204" pitchFamily="34" charset="0"/>
              </a:rPr>
            </a:br>
            <a:br>
              <a:rPr lang="en-GB" sz="1150" dirty="0">
                <a:latin typeface="Helvetica" panose="020B0604020202020204" pitchFamily="34" charset="0"/>
                <a:cs typeface="Helvetica" panose="020B0604020202020204" pitchFamily="34" charset="0"/>
              </a:rPr>
            </a:br>
            <a:r>
              <a:rPr lang="en-GB" sz="1150" b="1" dirty="0">
                <a:latin typeface="Helvetica" panose="020B0604020202020204" pitchFamily="34" charset="0"/>
                <a:cs typeface="Helvetica" panose="020B0604020202020204" pitchFamily="34" charset="0"/>
              </a:rPr>
              <a:t>THE ACCOMMODATION COMPRISES: </a:t>
            </a:r>
            <a:r>
              <a:rPr lang="en-GB" sz="1150" dirty="0">
                <a:latin typeface="Helvetica" panose="020B0604020202020204" pitchFamily="34" charset="0"/>
                <a:cs typeface="Helvetica" panose="020B0604020202020204" pitchFamily="34" charset="0"/>
              </a:rPr>
              <a:t>A grand communal entrance with sweeping staircase and feature leaded atrium ceiling leads to the FIRST FLOOR; own private front door giving access to:</a:t>
            </a:r>
            <a:br>
              <a:rPr lang="en-GB" sz="1150" dirty="0">
                <a:latin typeface="Helvetica" panose="020B0604020202020204" pitchFamily="34" charset="0"/>
                <a:cs typeface="Helvetica" panose="020B0604020202020204" pitchFamily="34" charset="0"/>
              </a:rPr>
            </a:br>
            <a:br>
              <a:rPr lang="en-GB" sz="1150" dirty="0">
                <a:latin typeface="Helvetica" panose="020B0604020202020204" pitchFamily="34" charset="0"/>
                <a:cs typeface="Helvetica" panose="020B0604020202020204" pitchFamily="34" charset="0"/>
              </a:rPr>
            </a:br>
            <a:r>
              <a:rPr lang="en-GB" sz="1150" b="1" dirty="0">
                <a:latin typeface="Helvetica" panose="020B0604020202020204" pitchFamily="34" charset="0"/>
                <a:cs typeface="Helvetica" panose="020B0604020202020204" pitchFamily="34" charset="0"/>
              </a:rPr>
              <a:t>RECEPTION HALL: </a:t>
            </a:r>
            <a:r>
              <a:rPr lang="en-GB" sz="1150" dirty="0">
                <a:latin typeface="Helvetica" panose="020B0604020202020204" pitchFamily="34" charset="0"/>
                <a:cs typeface="Helvetica" panose="020B0604020202020204" pitchFamily="34" charset="0"/>
              </a:rPr>
              <a:t>With an oak staircase with glass balustrades rising to the SECOND FLOOR with understairs storage cupboard housing gas and water meters; radiator; electric consumer unit; doors to:</a:t>
            </a:r>
            <a:br>
              <a:rPr lang="en-GB" sz="1150" dirty="0">
                <a:latin typeface="Helvetica" panose="020B0604020202020204" pitchFamily="34" charset="0"/>
                <a:cs typeface="Helvetica" panose="020B0604020202020204" pitchFamily="34" charset="0"/>
              </a:rPr>
            </a:br>
            <a:br>
              <a:rPr lang="en-GB" sz="1150" dirty="0">
                <a:latin typeface="Helvetica" panose="020B0604020202020204" pitchFamily="34" charset="0"/>
                <a:cs typeface="Helvetica" panose="020B0604020202020204" pitchFamily="34" charset="0"/>
              </a:rPr>
            </a:br>
            <a:r>
              <a:rPr lang="en-GB" sz="1150" b="1" dirty="0">
                <a:latin typeface="Helvetica" panose="020B0604020202020204" pitchFamily="34" charset="0"/>
                <a:cs typeface="Helvetica" panose="020B0604020202020204" pitchFamily="34" charset="0"/>
              </a:rPr>
              <a:t>LOUNGE/DINING ROOM: </a:t>
            </a:r>
            <a:r>
              <a:rPr lang="en-GB" sz="1150" dirty="0">
                <a:latin typeface="Helvetica" panose="020B0604020202020204" pitchFamily="34" charset="0"/>
                <a:cs typeface="Helvetica" panose="020B0604020202020204" pitchFamily="34" charset="0"/>
              </a:rPr>
              <a:t>6.25m x 4.93m (20'6" x 16'2") maximum overall measurement into bay. A bright and spacious room with feature curved bay and uPVC double glazed sash windows overlooking the beautiful communal gardens and panoramic coastline views beyond; wall mounted gas living flame effect fire with feature shelf above; ornate ceiling; picture rail; four radiators; wall lights; television point.</a:t>
            </a:r>
            <a:br>
              <a:rPr lang="en-GB" sz="1150" dirty="0">
                <a:latin typeface="Helvetica" panose="020B0604020202020204" pitchFamily="34" charset="0"/>
                <a:cs typeface="Helvetica" panose="020B0604020202020204" pitchFamily="34" charset="0"/>
              </a:rPr>
            </a:br>
            <a:br>
              <a:rPr lang="en-GB" sz="1150" dirty="0">
                <a:latin typeface="Helvetica" panose="020B0604020202020204" pitchFamily="34" charset="0"/>
                <a:cs typeface="Helvetica" panose="020B0604020202020204" pitchFamily="34" charset="0"/>
              </a:rPr>
            </a:br>
            <a:r>
              <a:rPr lang="en-GB" sz="1150" b="1" dirty="0">
                <a:latin typeface="Helvetica" panose="020B0604020202020204" pitchFamily="34" charset="0"/>
                <a:cs typeface="Helvetica" panose="020B0604020202020204" pitchFamily="34" charset="0"/>
              </a:rPr>
              <a:t>KITCHEN/BREAKFAST ROOM:</a:t>
            </a:r>
            <a:r>
              <a:rPr lang="en-GB" sz="1150" dirty="0">
                <a:latin typeface="Helvetica" panose="020B0604020202020204" pitchFamily="34" charset="0"/>
                <a:cs typeface="Helvetica" panose="020B0604020202020204" pitchFamily="34" charset="0"/>
              </a:rPr>
              <a:t> 4.85m x 3.63m (15'11" x 11'11") A stunning feature to the property and comprises of wood effect work top surfaces with attractive tiled splashbacks to splash prone areas; a range of cupboards and drawer units; space for dishwasher; space and plumbing for an automatic washing machine; space for an upright fridge freezer; built-in electric oven with four ring ceramic hob above; inset one and a half bowl sink unit with chrome mixer tap; range of wall mounted cupboards with concealed lighting; upright larder style cupboard; wood flooring; two radiators; two uPVC double glazed sash windows with stunning coastline views and beyond; ornate ceiling; picture rail.</a:t>
            </a:r>
            <a:br>
              <a:rPr lang="en-GB" sz="1150" dirty="0">
                <a:latin typeface="Helvetica" panose="020B0604020202020204" pitchFamily="34" charset="0"/>
                <a:cs typeface="Helvetica" panose="020B0604020202020204" pitchFamily="34" charset="0"/>
              </a:rPr>
            </a:br>
            <a:br>
              <a:rPr lang="en-GB" sz="1150" dirty="0">
                <a:latin typeface="Helvetica" panose="020B0604020202020204" pitchFamily="34" charset="0"/>
                <a:cs typeface="Helvetica" panose="020B0604020202020204" pitchFamily="34" charset="0"/>
              </a:rPr>
            </a:br>
            <a:r>
              <a:rPr lang="en-GB" sz="1150" b="1" dirty="0">
                <a:latin typeface="Helvetica" panose="020B0604020202020204" pitchFamily="34" charset="0"/>
                <a:cs typeface="Helvetica" panose="020B0604020202020204" pitchFamily="34" charset="0"/>
              </a:rPr>
              <a:t>BEDROOM THREE: </a:t>
            </a:r>
            <a:r>
              <a:rPr lang="en-GB" sz="1150" dirty="0">
                <a:latin typeface="Helvetica" panose="020B0604020202020204" pitchFamily="34" charset="0"/>
                <a:cs typeface="Helvetica" panose="020B0604020202020204" pitchFamily="34" charset="0"/>
              </a:rPr>
              <a:t>3.43m x 2.08m (11'3" x 6'10") uPVC double glazed window to side aspect; built-in wardrobe with fitted range of cupboards above; cupboard housing gas boiler serving domestic hot water and gas central heating; radiator; coved ceiling.</a:t>
            </a:r>
            <a:br>
              <a:rPr lang="en-GB" sz="1150" dirty="0">
                <a:latin typeface="Helvetica" panose="020B0604020202020204" pitchFamily="34" charset="0"/>
                <a:cs typeface="Helvetica" panose="020B0604020202020204" pitchFamily="34" charset="0"/>
              </a:rPr>
            </a:br>
            <a:br>
              <a:rPr lang="en-GB" sz="1150" dirty="0">
                <a:latin typeface="Helvetica" panose="020B0604020202020204" pitchFamily="34" charset="0"/>
                <a:cs typeface="Helvetica" panose="020B0604020202020204" pitchFamily="34" charset="0"/>
              </a:rPr>
            </a:br>
            <a:r>
              <a:rPr lang="en-GB" sz="1150" b="1" dirty="0">
                <a:latin typeface="Helvetica" panose="020B0604020202020204" pitchFamily="34" charset="0"/>
                <a:cs typeface="Helvetica" panose="020B0604020202020204" pitchFamily="34" charset="0"/>
              </a:rPr>
              <a:t>BATHROOM/WC:</a:t>
            </a:r>
            <a:r>
              <a:rPr lang="en-GB" sz="1150" dirty="0">
                <a:latin typeface="Helvetica" panose="020B0604020202020204" pitchFamily="34" charset="0"/>
                <a:cs typeface="Helvetica" panose="020B0604020202020204" pitchFamily="34" charset="0"/>
              </a:rPr>
              <a:t> 2.72m x 1.52m (8'11" x 5'0") Bath with chrome mixer tap; wall mounted shower over and shower splash screen; newly fitted wall panelling; wash hand basin set in vanity unit with cupboards beneath; WC with push button flush set in vanity unit with shelf over; LED ceiling spotlighting; radiator; towel rail; uPVC double glazed window with obscure glass to rear; wood effect flooring.</a:t>
            </a:r>
            <a:br>
              <a:rPr lang="en-GB" sz="1150" dirty="0">
                <a:latin typeface="Helvetica" panose="020B0604020202020204" pitchFamily="34" charset="0"/>
                <a:cs typeface="Helvetica" panose="020B0604020202020204" pitchFamily="34" charset="0"/>
              </a:rPr>
            </a:br>
            <a:br>
              <a:rPr lang="en-GB" sz="1150" dirty="0">
                <a:latin typeface="Helvetica" panose="020B0604020202020204" pitchFamily="34" charset="0"/>
                <a:cs typeface="Helvetica" panose="020B0604020202020204" pitchFamily="34" charset="0"/>
              </a:rPr>
            </a:br>
            <a:r>
              <a:rPr lang="en-GB" sz="1150" b="1" dirty="0">
                <a:latin typeface="Helvetica" panose="020B0604020202020204" pitchFamily="34" charset="0"/>
                <a:cs typeface="Helvetica" panose="020B0604020202020204" pitchFamily="34" charset="0"/>
              </a:rPr>
              <a:t>SECOND FLOOR LANDING: </a:t>
            </a:r>
            <a:r>
              <a:rPr lang="en-GB" sz="1150" dirty="0">
                <a:latin typeface="Helvetica" panose="020B0604020202020204" pitchFamily="34" charset="0"/>
                <a:cs typeface="Helvetica" panose="020B0604020202020204" pitchFamily="34" charset="0"/>
              </a:rPr>
              <a:t>With </a:t>
            </a:r>
            <a:r>
              <a:rPr lang="en-GB" sz="1150" dirty="0" err="1">
                <a:latin typeface="Helvetica" panose="020B0604020202020204" pitchFamily="34" charset="0"/>
                <a:cs typeface="Helvetica" panose="020B0604020202020204" pitchFamily="34" charset="0"/>
              </a:rPr>
              <a:t>velux</a:t>
            </a:r>
            <a:r>
              <a:rPr lang="en-GB" sz="1150" dirty="0">
                <a:latin typeface="Helvetica" panose="020B0604020202020204" pitchFamily="34" charset="0"/>
                <a:cs typeface="Helvetica" panose="020B0604020202020204" pitchFamily="34" charset="0"/>
              </a:rPr>
              <a:t> window; smoke alarm; doors to:</a:t>
            </a:r>
            <a:br>
              <a:rPr lang="en-GB" sz="1150" dirty="0">
                <a:latin typeface="Helvetica" panose="020B0604020202020204" pitchFamily="34" charset="0"/>
                <a:cs typeface="Helvetica" panose="020B0604020202020204" pitchFamily="34" charset="0"/>
              </a:rPr>
            </a:br>
            <a:br>
              <a:rPr lang="en-GB" sz="1150" dirty="0">
                <a:latin typeface="Helvetica" panose="020B0604020202020204" pitchFamily="34" charset="0"/>
                <a:cs typeface="Helvetica" panose="020B0604020202020204" pitchFamily="34" charset="0"/>
              </a:rPr>
            </a:br>
            <a:r>
              <a:rPr lang="en-GB" sz="1150" b="1" dirty="0">
                <a:latin typeface="Helvetica" panose="020B0604020202020204" pitchFamily="34" charset="0"/>
                <a:cs typeface="Helvetica" panose="020B0604020202020204" pitchFamily="34" charset="0"/>
              </a:rPr>
              <a:t>BEDROOM ONE: </a:t>
            </a:r>
            <a:r>
              <a:rPr lang="en-GB" sz="1150" dirty="0">
                <a:latin typeface="Helvetica" panose="020B0604020202020204" pitchFamily="34" charset="0"/>
                <a:cs typeface="Helvetica" panose="020B0604020202020204" pitchFamily="34" charset="0"/>
              </a:rPr>
              <a:t>6.3m x 3.76m (20'8" x 12'4") A stunning main bedroom with uPVC double glazed feature triangular window gaining panoramic sea and coastline views beyond; radiator; built-in double wardrobe.</a:t>
            </a:r>
            <a:br>
              <a:rPr lang="en-GB" sz="1150" dirty="0">
                <a:latin typeface="Helvetica" panose="020B0604020202020204" pitchFamily="34" charset="0"/>
                <a:cs typeface="Helvetica" panose="020B0604020202020204" pitchFamily="34" charset="0"/>
              </a:rPr>
            </a:br>
            <a:br>
              <a:rPr lang="en-GB" sz="1150" dirty="0">
                <a:latin typeface="Helvetica" panose="020B0604020202020204" pitchFamily="34" charset="0"/>
                <a:cs typeface="Helvetica" panose="020B0604020202020204" pitchFamily="34" charset="0"/>
              </a:rPr>
            </a:br>
            <a:r>
              <a:rPr lang="en-GB" sz="1150" b="1" dirty="0">
                <a:latin typeface="Helvetica" panose="020B0604020202020204" pitchFamily="34" charset="0"/>
                <a:cs typeface="Helvetica" panose="020B0604020202020204" pitchFamily="34" charset="0"/>
              </a:rPr>
              <a:t>BEDROOM TWO: </a:t>
            </a:r>
            <a:r>
              <a:rPr lang="en-GB" sz="1150" dirty="0">
                <a:latin typeface="Helvetica" panose="020B0604020202020204" pitchFamily="34" charset="0"/>
                <a:cs typeface="Helvetica" panose="020B0604020202020204" pitchFamily="34" charset="0"/>
              </a:rPr>
              <a:t>3.94m x 2.67m (12'11" x 8'9") uPVC double glazed window to rear aspect gaining wonderful views over the communal gardens and sea/coastline and beyond; built-in double wardrobe; two additional storage cupboards into eaves with hanging rails; radiator.</a:t>
            </a:r>
            <a:br>
              <a:rPr lang="en-GB" sz="1150" dirty="0">
                <a:latin typeface="Helvetica" panose="020B0604020202020204" pitchFamily="34" charset="0"/>
                <a:cs typeface="Helvetica" panose="020B0604020202020204" pitchFamily="34" charset="0"/>
              </a:rPr>
            </a:br>
            <a:br>
              <a:rPr lang="en-GB" sz="115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br>
              <a:rPr lang="en-GB" sz="125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br>
            <a:endParaRPr lang="en-US" sz="1250" dirty="0">
              <a:latin typeface="Helvetica" panose="020B0604020202020204" pitchFamily="34" charset="0"/>
              <a:cs typeface="Helvetica" panose="020B0604020202020204" pitchFamily="34"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4339650"/>
          </a:xfrm>
          <a:prstGeom prst="rect">
            <a:avLst/>
          </a:prstGeom>
          <a:noFill/>
        </p:spPr>
        <p:txBody>
          <a:bodyPr wrap="square" rtlCol="0">
            <a:spAutoFit/>
          </a:bodyPr>
          <a:lstStyle/>
          <a:p>
            <a:r>
              <a:rPr lang="en-GB" sz="1150" b="1" dirty="0">
                <a:latin typeface="Helvetica" panose="020B0604020202020204" pitchFamily="34" charset="0"/>
                <a:cs typeface="Helvetica" panose="020B0604020202020204" pitchFamily="34" charset="0"/>
              </a:rPr>
              <a:t>SHOWER ROOM/WC: </a:t>
            </a:r>
            <a:r>
              <a:rPr lang="en-GB" sz="1150" dirty="0">
                <a:latin typeface="Helvetica" panose="020B0604020202020204" pitchFamily="34" charset="0"/>
                <a:cs typeface="Helvetica" panose="020B0604020202020204" pitchFamily="34" charset="0"/>
              </a:rPr>
              <a:t>2.36m x 1.57m (7'9" x 5'2") Comprising of a double width shower cubicle with glass splash screen door; wall mounted rainfall shower with detachable handheld attachment; WC with push button flush set in vanity unit; wash hand basin set in vanity unit; heated towel rail; extractor fan; shaver socket; tile effect flooring; LED ceiling spotlights; uPVC double glazed window to rear aspect gaining stunning views.</a:t>
            </a:r>
            <a:br>
              <a:rPr lang="en-GB" sz="1150" dirty="0">
                <a:latin typeface="Helvetica" panose="020B0604020202020204" pitchFamily="34" charset="0"/>
                <a:cs typeface="Helvetica" panose="020B0604020202020204" pitchFamily="34" charset="0"/>
              </a:rPr>
            </a:br>
            <a:br>
              <a:rPr lang="en-GB" sz="1150" dirty="0">
                <a:latin typeface="Helvetica" panose="020B0604020202020204" pitchFamily="34" charset="0"/>
                <a:cs typeface="Helvetica" panose="020B0604020202020204" pitchFamily="34" charset="0"/>
              </a:rPr>
            </a:br>
            <a:r>
              <a:rPr lang="en-GB" sz="1150" b="1" dirty="0">
                <a:latin typeface="Helvetica" panose="020B0604020202020204" pitchFamily="34" charset="0"/>
                <a:cs typeface="Helvetica" panose="020B0604020202020204" pitchFamily="34" charset="0"/>
              </a:rPr>
              <a:t>GARAGE: </a:t>
            </a:r>
            <a:r>
              <a:rPr lang="en-GB" sz="1150" dirty="0">
                <a:latin typeface="Helvetica" panose="020B0604020202020204" pitchFamily="34" charset="0"/>
                <a:cs typeface="Helvetica" panose="020B0604020202020204" pitchFamily="34" charset="0"/>
              </a:rPr>
              <a:t>4.75m x 2.54m (15'7" x 8'4") With wooden doors; power and light connected; lean-to storage area to the side. Parking for motorhome/cars to the front.</a:t>
            </a:r>
            <a:br>
              <a:rPr lang="en-GB" sz="1150" dirty="0">
                <a:latin typeface="Helvetica" panose="020B0604020202020204" pitchFamily="34" charset="0"/>
                <a:cs typeface="Helvetica" panose="020B0604020202020204" pitchFamily="34" charset="0"/>
              </a:rPr>
            </a:br>
            <a:br>
              <a:rPr lang="en-GB" sz="1150" dirty="0">
                <a:latin typeface="Helvetica" panose="020B0604020202020204" pitchFamily="34" charset="0"/>
                <a:cs typeface="Helvetica" panose="020B0604020202020204" pitchFamily="34" charset="0"/>
              </a:rPr>
            </a:br>
            <a:r>
              <a:rPr lang="en-GB" sz="1150" b="1" dirty="0">
                <a:latin typeface="Helvetica" panose="020B0604020202020204" pitchFamily="34" charset="0"/>
                <a:cs typeface="Helvetica" panose="020B0604020202020204" pitchFamily="34" charset="0"/>
              </a:rPr>
              <a:t>OUTSIDE: </a:t>
            </a:r>
            <a:r>
              <a:rPr lang="en-GB" sz="1150" dirty="0">
                <a:latin typeface="Helvetica" panose="020B0604020202020204" pitchFamily="34" charset="0"/>
                <a:cs typeface="Helvetica" panose="020B0604020202020204" pitchFamily="34" charset="0"/>
              </a:rPr>
              <a:t>The property is approached via a driveway with communal parking for residents. There is a covered entrance to the communal area with steps leading down to the attractive mature communal gardens which extend to approximately an acre and benefits from many mature trees, shrubs, fruit trees and grassed areas providing an abundance of colour. There is also a raised decked area and summer house, these gardens must be seen to be fully appreciated. There is also a cellar providing further storage space for use by the residents.</a:t>
            </a:r>
            <a:br>
              <a:rPr lang="en-GB" sz="1150" dirty="0">
                <a:latin typeface="Helvetica" panose="020B0604020202020204" pitchFamily="34" charset="0"/>
                <a:cs typeface="Helvetica" panose="020B0604020202020204" pitchFamily="34" charset="0"/>
              </a:rPr>
            </a:br>
            <a:br>
              <a:rPr lang="en-GB" sz="1150" dirty="0">
                <a:latin typeface="Helvetica" panose="020B0604020202020204" pitchFamily="34" charset="0"/>
                <a:cs typeface="Helvetica" panose="020B0604020202020204" pitchFamily="34" charset="0"/>
              </a:rPr>
            </a:br>
            <a:r>
              <a:rPr lang="en-GB" sz="1150" b="1" dirty="0">
                <a:latin typeface="Helvetica" panose="020B0604020202020204" pitchFamily="34" charset="0"/>
                <a:cs typeface="Helvetica" panose="020B0604020202020204" pitchFamily="34" charset="0"/>
              </a:rPr>
              <a:t>TENURE AND OUTGOINGS: </a:t>
            </a:r>
            <a:r>
              <a:rPr lang="en-GB" sz="1150" dirty="0">
                <a:latin typeface="Helvetica" panose="020B0604020202020204" pitchFamily="34" charset="0"/>
                <a:cs typeface="Helvetica" panose="020B0604020202020204" pitchFamily="34" charset="0"/>
              </a:rPr>
              <a:t>We understand the property will be sold with a new 999 year lease on completion. The service &amp; maintenance charges are £150.00 per month which includes buildings insurance, maintenance of gardens etc. The property also benefits from a 1/7th share of freehold with the seven flat owners being in full control of maintenance work forming the management company of St Cyr (Exmouth) LTD. Council Tax Band B.</a:t>
            </a:r>
          </a:p>
          <a:p>
            <a:br>
              <a:rPr lang="en-GB" sz="1200" dirty="0">
                <a:solidFill>
                  <a:srgbClr val="333333"/>
                </a:solidFill>
                <a:effectLst/>
                <a:latin typeface="Helvetica" panose="020B0604020202020204" pitchFamily="34" charset="0"/>
                <a:ea typeface="Times New Roman" panose="02020603050405020304" pitchFamily="18" charset="0"/>
                <a:cs typeface="Helvetica-Bold"/>
              </a:rPr>
            </a:br>
            <a:r>
              <a:rPr lang="en-GB" sz="1200" b="1" dirty="0">
                <a:solidFill>
                  <a:srgbClr val="333333"/>
                </a:solidFill>
                <a:effectLst/>
                <a:latin typeface="Helvetica" panose="020B0604020202020204" pitchFamily="34" charset="0"/>
                <a:ea typeface="Times New Roman" panose="02020603050405020304" pitchFamily="18" charset="0"/>
                <a:cs typeface="Helvetica-Bold"/>
              </a:rPr>
              <a:t>FLOOR PLAN:</a:t>
            </a:r>
            <a:endParaRPr lang="en-GB" sz="1200" dirty="0">
              <a:effectLst/>
              <a:latin typeface="Times New Roman" panose="02020603050405020304" pitchFamily="18" charset="0"/>
              <a:ea typeface="Times New Roman" panose="02020603050405020304" pitchFamily="18" charset="0"/>
            </a:endParaRPr>
          </a:p>
        </p:txBody>
      </p:sp>
      <p:pic>
        <p:nvPicPr>
          <p:cNvPr id="2050" name="Picture 2">
            <a:extLst>
              <a:ext uri="{FF2B5EF4-FFF2-40B4-BE49-F238E27FC236}">
                <a16:creationId xmlns:a16="http://schemas.microsoft.com/office/drawing/2014/main" id="{E98A62F4-AAAE-EEF5-C721-8B61D5621C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101"/>
          <a:stretch/>
        </p:blipFill>
        <p:spPr bwMode="auto">
          <a:xfrm>
            <a:off x="8566484" y="5024973"/>
            <a:ext cx="5811253" cy="4940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347</TotalTime>
  <Words>1185</Words>
  <Application>Microsoft Office PowerPoint</Application>
  <PresentationFormat>Custom</PresentationFormat>
  <Paragraphs>21</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Aimee Welch</cp:lastModifiedBy>
  <cp:revision>18</cp:revision>
  <cp:lastPrinted>2024-11-26T11:18:52Z</cp:lastPrinted>
  <dcterms:created xsi:type="dcterms:W3CDTF">2023-03-19T13:39:10Z</dcterms:created>
  <dcterms:modified xsi:type="dcterms:W3CDTF">2024-11-26T11:18:59Z</dcterms:modified>
</cp:coreProperties>
</file>