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6"/>
    <p:restoredTop sz="96327"/>
  </p:normalViewPr>
  <p:slideViewPr>
    <p:cSldViewPr snapToGrid="0" showGuides="1">
      <p:cViewPr varScale="1">
        <p:scale>
          <a:sx n="65" d="100"/>
          <a:sy n="65" d="100"/>
        </p:scale>
        <p:origin x="2010" y="288"/>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2/18/2025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2/18/2025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2/18/2025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2/18/2025</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7000"/>
              </a:lnSpc>
            </a:pPr>
            <a:r>
              <a:rPr lang="en-GB" sz="1400" b="1" dirty="0">
                <a:solidFill>
                  <a:srgbClr val="0070C0"/>
                </a:solidFill>
                <a:latin typeface="Helvetica" panose="020B0604020202020204" pitchFamily="34" charset="0"/>
                <a:cs typeface="Helvetica" panose="020B0604020202020204" pitchFamily="34" charset="0"/>
              </a:rPr>
              <a:t>A Beautifully Presented Four Bedroom Detached House Benefiting From A Delightful Corner Plot  And Situated In A Popular Location Close To A Range Of Amenities</a:t>
            </a:r>
            <a:endParaRPr lang="en-GB" sz="1250" b="1" dirty="0">
              <a:solidFill>
                <a:srgbClr val="0070C0"/>
              </a:solidFill>
              <a:latin typeface="Helvetica" panose="020B0604020202020204" pitchFamily="34" charset="0"/>
              <a:cs typeface="Helvetica" panose="020B0604020202020204" pitchFamily="34" charset="0"/>
            </a:endParaRPr>
          </a:p>
          <a:p>
            <a:pPr algn="ctr">
              <a:lnSpc>
                <a:spcPct val="127000"/>
              </a:lnSpc>
            </a:pPr>
            <a:r>
              <a:rPr lang="en-GB" sz="1050" dirty="0">
                <a:solidFill>
                  <a:srgbClr val="000000"/>
                </a:solidFill>
                <a:effectLst/>
                <a:latin typeface="Helvetica" panose="020B0604020202020204" pitchFamily="34" charset="0"/>
                <a:ea typeface="Times New Roman" panose="02020603050405020304" pitchFamily="18" charset="0"/>
                <a:cs typeface="HelveticaNeueLT-Roman"/>
              </a:rPr>
              <a:t>Reception Hall • </a:t>
            </a:r>
            <a:r>
              <a:rPr lang="en-GB" sz="1050" dirty="0">
                <a:solidFill>
                  <a:srgbClr val="000000"/>
                </a:solidFill>
                <a:latin typeface="Helvetica" panose="020B0604020202020204" pitchFamily="34" charset="0"/>
                <a:ea typeface="Times New Roman" panose="02020603050405020304" pitchFamily="18" charset="0"/>
                <a:cs typeface="HelveticaNeueLT-Roman"/>
              </a:rPr>
              <a:t>Sitting Room</a:t>
            </a:r>
            <a:r>
              <a:rPr lang="en-GB" sz="1050" dirty="0">
                <a:solidFill>
                  <a:srgbClr val="000000"/>
                </a:solidFill>
                <a:effectLst/>
                <a:latin typeface="Helvetica" panose="020B0604020202020204" pitchFamily="34" charset="0"/>
                <a:ea typeface="Times New Roman" panose="02020603050405020304" pitchFamily="18" charset="0"/>
                <a:cs typeface="HelveticaNeueLT-Roman"/>
              </a:rPr>
              <a:t> With Bi-Folding Doors • Quality Fitted Kitchen/Breakfast Room • </a:t>
            </a:r>
            <a:endParaRPr lang="en-GB" sz="1050" dirty="0">
              <a:effectLst/>
              <a:latin typeface="Times New Roman" panose="02020603050405020304" pitchFamily="18" charset="0"/>
              <a:ea typeface="Times New Roman" panose="02020603050405020304" pitchFamily="18" charset="0"/>
            </a:endParaRPr>
          </a:p>
          <a:p>
            <a:pPr algn="ctr">
              <a:lnSpc>
                <a:spcPct val="127000"/>
              </a:lnSpc>
            </a:pPr>
            <a:r>
              <a:rPr lang="en-GB" sz="1050" dirty="0">
                <a:solidFill>
                  <a:srgbClr val="000000"/>
                </a:solidFill>
                <a:effectLst/>
                <a:latin typeface="Helvetica" panose="020B0604020202020204" pitchFamily="34" charset="0"/>
                <a:ea typeface="Times New Roman" panose="02020603050405020304" pitchFamily="18" charset="0"/>
                <a:cs typeface="HelveticaNeueLT-Roman"/>
              </a:rPr>
              <a:t>Ground Floor Cloakroom/WC &amp; Separate Utility Room • </a:t>
            </a:r>
          </a:p>
          <a:p>
            <a:pPr algn="ctr">
              <a:lnSpc>
                <a:spcPct val="127000"/>
              </a:lnSpc>
            </a:pPr>
            <a:r>
              <a:rPr lang="en-GB" sz="1050" dirty="0">
                <a:solidFill>
                  <a:srgbClr val="000000"/>
                </a:solidFill>
                <a:effectLst/>
                <a:latin typeface="Helvetica" panose="020B0604020202020204" pitchFamily="34" charset="0"/>
                <a:ea typeface="Times New Roman" panose="02020603050405020304" pitchFamily="18" charset="0"/>
                <a:cs typeface="HelveticaNeueLT-Roman"/>
              </a:rPr>
              <a:t>Four First Floor Bedrooms - Main With En-Suite Shower Room/WC • </a:t>
            </a:r>
            <a:r>
              <a:rPr lang="en-GB" sz="1050" dirty="0">
                <a:solidFill>
                  <a:srgbClr val="000000"/>
                </a:solidFill>
                <a:latin typeface="Helvetica" panose="020B0604020202020204" pitchFamily="34" charset="0"/>
                <a:ea typeface="Times New Roman" panose="02020603050405020304" pitchFamily="18" charset="0"/>
                <a:cs typeface="HelveticaNeueLT-Roman"/>
              </a:rPr>
              <a:t>First Floor Wet Room/WC </a:t>
            </a:r>
            <a:r>
              <a:rPr lang="en-GB" sz="1050" dirty="0">
                <a:solidFill>
                  <a:srgbClr val="000000"/>
                </a:solidFill>
                <a:effectLst/>
                <a:latin typeface="Helvetica" panose="020B0604020202020204" pitchFamily="34" charset="0"/>
                <a:ea typeface="Times New Roman" panose="02020603050405020304" pitchFamily="18" charset="0"/>
                <a:cs typeface="HelveticaNeueLT-Roman"/>
              </a:rPr>
              <a:t>• Attractive Landscaped Southerly Facing Gardens With Decked Area • </a:t>
            </a:r>
          </a:p>
          <a:p>
            <a:pPr algn="ctr">
              <a:lnSpc>
                <a:spcPct val="127000"/>
              </a:lnSpc>
            </a:pPr>
            <a:r>
              <a:rPr lang="en-GB" sz="1050" dirty="0">
                <a:solidFill>
                  <a:srgbClr val="000000"/>
                </a:solidFill>
                <a:effectLst/>
                <a:latin typeface="Helvetica" panose="020B0604020202020204" pitchFamily="34" charset="0"/>
                <a:ea typeface="Times New Roman" panose="02020603050405020304" pitchFamily="18" charset="0"/>
                <a:cs typeface="HelveticaNeueLT-Roman"/>
              </a:rPr>
              <a:t>Gas Central Heating &amp; Double Glazed Windows • Block Paved Driveway • Garage •</a:t>
            </a:r>
            <a:endParaRPr lang="en-GB" sz="1050" dirty="0">
              <a:solidFill>
                <a:srgbClr val="000000"/>
              </a:solidFill>
              <a:latin typeface="Helvetica" panose="020B0604020202020204" pitchFamily="34" charset="0"/>
              <a:ea typeface="Times New Roman" panose="02020603050405020304" pitchFamily="18" charset="0"/>
              <a:cs typeface="HelveticaNeueLT-Roman"/>
            </a:endParaRPr>
          </a:p>
          <a:p>
            <a:pPr algn="ctr">
              <a:lnSpc>
                <a:spcPct val="127000"/>
              </a:lnSpc>
            </a:pPr>
            <a:r>
              <a:rPr lang="en-GB" sz="1050" dirty="0">
                <a:solidFill>
                  <a:srgbClr val="000000"/>
                </a:solidFill>
                <a:effectLst/>
                <a:latin typeface="Helvetica" panose="020B0604020202020204" pitchFamily="34" charset="0"/>
                <a:ea typeface="Times New Roman" panose="02020603050405020304" pitchFamily="18" charset="0"/>
                <a:cs typeface="HelveticaNeueLT-Roman"/>
              </a:rPr>
              <a:t> Further Gated Area Ideal For Caravan/Boat • Recently Modernised • Viewing Highly Recommended •</a:t>
            </a:r>
            <a:endParaRPr lang="en-GB" sz="1050" dirty="0">
              <a:effectLst/>
              <a:latin typeface="Times New Roman" panose="02020603050405020304" pitchFamily="18" charset="0"/>
              <a:ea typeface="Times New Roman" panose="02020603050405020304" pitchFamily="18" charset="0"/>
            </a:endParaRP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70920" y="1751903"/>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GUIDE </a:t>
            </a:r>
            <a:r>
              <a:rPr lang="en-GB" sz="1200">
                <a:solidFill>
                  <a:srgbClr val="0057A8"/>
                </a:solidFill>
                <a:effectLst/>
                <a:latin typeface="HelveticaNeueLT-Roman"/>
                <a:ea typeface="Times New Roman" panose="02020603050405020304" pitchFamily="18" charset="0"/>
                <a:cs typeface="HelveticaNeueLT-Roman"/>
              </a:rPr>
              <a:t>PRICE</a:t>
            </a:r>
            <a:r>
              <a:rPr lang="en-GB" sz="1200">
                <a:solidFill>
                  <a:srgbClr val="0048FF"/>
                </a:solidFill>
                <a:effectLst/>
                <a:latin typeface="HelveticaNeueLT-Roman"/>
                <a:ea typeface="Times New Roman" panose="02020603050405020304" pitchFamily="18" charset="0"/>
                <a:cs typeface="HelveticaNeueLT-Roman"/>
              </a:rPr>
              <a:t> </a:t>
            </a:r>
            <a:r>
              <a:rPr lang="en-GB" sz="1900">
                <a:solidFill>
                  <a:srgbClr val="000000"/>
                </a:solidFill>
                <a:effectLst/>
                <a:latin typeface="HelveticaNeueLT-Roman"/>
                <a:ea typeface="Times New Roman" panose="02020603050405020304" pitchFamily="18" charset="0"/>
                <a:cs typeface="HelveticaNeueLT-Roman"/>
              </a:rPr>
              <a:t>£469</a:t>
            </a:r>
            <a:r>
              <a:rPr lang="en-GB" sz="1900">
                <a:solidFill>
                  <a:srgbClr val="000000"/>
                </a:solidFill>
                <a:latin typeface="HelveticaNeueLT-Roman"/>
                <a:ea typeface="Times New Roman" panose="02020603050405020304" pitchFamily="18" charset="0"/>
                <a:cs typeface="HelveticaNeueLT-Roman"/>
              </a:rPr>
              <a:t>,950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solidFill>
                  <a:srgbClr val="0048FF"/>
                </a:solidFill>
                <a:effectLst/>
                <a:latin typeface="HelveticaNeueLT-Roman"/>
                <a:ea typeface="Times New Roman" panose="02020603050405020304" pitchFamily="18" charset="0"/>
                <a:cs typeface="HelveticaNeueLT-Roman"/>
              </a:rPr>
              <a:t>	</a:t>
            </a:r>
            <a:r>
              <a:rPr lang="en-GB" sz="1200" dirty="0">
                <a:effectLst/>
                <a:latin typeface="HelveticaNeueLT-Roman"/>
                <a:ea typeface="Times New Roman" panose="02020603050405020304" pitchFamily="18" charset="0"/>
                <a:cs typeface="HelveticaNeueLT-Roman"/>
              </a:rPr>
              <a:t>Freehold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dirty="0">
                <a:solidFill>
                  <a:srgbClr val="FFFFFF"/>
                </a:solidFill>
                <a:latin typeface="HelveticaNeueLT-Medium"/>
                <a:ea typeface="Times New Roman" panose="02020603050405020304" pitchFamily="18" charset="0"/>
              </a:rPr>
              <a:t>30 York Close, Exmouth, EX8 4EQ</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75159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4581541" y="4320142"/>
            <a:ext cx="3155749" cy="1607304"/>
          </a:xfrm>
          <a:prstGeom prst="rect">
            <a:avLst/>
          </a:prstGeom>
          <a:noFill/>
          <a:ln>
            <a:noFill/>
          </a:ln>
        </p:spPr>
        <p:txBody>
          <a:bodyPr wrap="square" rtlCol="0">
            <a:spAutoFit/>
          </a:bodyPr>
          <a:lstStyle/>
          <a:p>
            <a:endParaRPr lang="en-GB" dirty="0"/>
          </a:p>
        </p:txBody>
      </p:sp>
      <p:pic>
        <p:nvPicPr>
          <p:cNvPr id="2" name="Picture 2">
            <a:extLst>
              <a:ext uri="{FF2B5EF4-FFF2-40B4-BE49-F238E27FC236}">
                <a16:creationId xmlns:a16="http://schemas.microsoft.com/office/drawing/2014/main" id="{761F9AB4-0F09-DF22-2CFE-BE31CE9F6B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24153" y="2630000"/>
            <a:ext cx="6371948" cy="444441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a:extLst>
              <a:ext uri="{FF2B5EF4-FFF2-40B4-BE49-F238E27FC236}">
                <a16:creationId xmlns:a16="http://schemas.microsoft.com/office/drawing/2014/main" id="{1B4499AB-8EF5-1829-B332-BE6BAE7C587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3912" y="545285"/>
            <a:ext cx="3111435" cy="244415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a:extLst>
              <a:ext uri="{FF2B5EF4-FFF2-40B4-BE49-F238E27FC236}">
                <a16:creationId xmlns:a16="http://schemas.microsoft.com/office/drawing/2014/main" id="{B0BD1A4A-D001-317B-0913-E25905F8525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0802" y="545285"/>
            <a:ext cx="3168963" cy="244415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a:extLst>
              <a:ext uri="{FF2B5EF4-FFF2-40B4-BE49-F238E27FC236}">
                <a16:creationId xmlns:a16="http://schemas.microsoft.com/office/drawing/2014/main" id="{3C5753E5-4461-4739-6CB5-F92556DD1D4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3912" y="3113639"/>
            <a:ext cx="3111435" cy="216610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a:extLst>
              <a:ext uri="{FF2B5EF4-FFF2-40B4-BE49-F238E27FC236}">
                <a16:creationId xmlns:a16="http://schemas.microsoft.com/office/drawing/2014/main" id="{A26839BC-D46C-E636-42B5-C78E43E58BD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77072" y="3113640"/>
            <a:ext cx="3159624" cy="216610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a:extLst>
              <a:ext uri="{FF2B5EF4-FFF2-40B4-BE49-F238E27FC236}">
                <a16:creationId xmlns:a16="http://schemas.microsoft.com/office/drawing/2014/main" id="{10586E07-042E-9C7A-E276-666B218C9A4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3912" y="5412064"/>
            <a:ext cx="3111435" cy="221610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a:extLst>
              <a:ext uri="{FF2B5EF4-FFF2-40B4-BE49-F238E27FC236}">
                <a16:creationId xmlns:a16="http://schemas.microsoft.com/office/drawing/2014/main" id="{5E653604-9BB8-561C-A8B8-45EC3A2BBC0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72965" y="5412064"/>
            <a:ext cx="3159624" cy="221610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6">
            <a:extLst>
              <a:ext uri="{FF2B5EF4-FFF2-40B4-BE49-F238E27FC236}">
                <a16:creationId xmlns:a16="http://schemas.microsoft.com/office/drawing/2014/main" id="{9CECCCEE-6730-5357-FB60-BCA90AC53E7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59293" y="7945427"/>
            <a:ext cx="2538153" cy="15387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8420427"/>
          </a:xfrm>
          <a:prstGeom prst="rect">
            <a:avLst/>
          </a:prstGeom>
          <a:noFill/>
        </p:spPr>
        <p:txBody>
          <a:bodyPr wrap="square" rtlCol="0">
            <a:spAutoFit/>
          </a:bodyPr>
          <a:lstStyle/>
          <a:p>
            <a:pPr algn="ctr"/>
            <a:r>
              <a:rPr lang="en-GB" sz="1400" b="1" dirty="0">
                <a:solidFill>
                  <a:srgbClr val="333333"/>
                </a:solidFill>
                <a:effectLst/>
                <a:ea typeface="Times New Roman" panose="02020603050405020304" pitchFamily="18" charset="0"/>
                <a:cs typeface="Helvetica" panose="020B0604020202020204" pitchFamily="34" charset="0"/>
              </a:rPr>
              <a:t>30 </a:t>
            </a:r>
            <a:r>
              <a:rPr lang="en-GB" sz="1400" b="1" dirty="0">
                <a:solidFill>
                  <a:srgbClr val="333333"/>
                </a:solidFill>
                <a:ea typeface="Times New Roman" panose="02020603050405020304" pitchFamily="18" charset="0"/>
                <a:cs typeface="Helvetica" panose="020B0604020202020204" pitchFamily="34" charset="0"/>
              </a:rPr>
              <a:t>York Close, Exmouth, </a:t>
            </a:r>
            <a:r>
              <a:rPr lang="en-GB" sz="1400" b="1" dirty="0">
                <a:solidFill>
                  <a:srgbClr val="333333"/>
                </a:solidFill>
                <a:effectLst/>
                <a:ea typeface="Times New Roman" panose="02020603050405020304" pitchFamily="18" charset="0"/>
                <a:cs typeface="Helvetica" panose="020B0604020202020204" pitchFamily="34" charset="0"/>
              </a:rPr>
              <a:t>EX8 4EQ</a:t>
            </a:r>
            <a:endParaRPr lang="en-GB" sz="1200" dirty="0">
              <a:solidFill>
                <a:srgbClr val="333333"/>
              </a:solidFill>
              <a:effectLst/>
              <a:ea typeface="Times New Roman" panose="02020603050405020304" pitchFamily="18" charset="0"/>
              <a:cs typeface="Helvetica" panose="020B0604020202020204" pitchFamily="34" charset="0"/>
            </a:endParaRPr>
          </a:p>
          <a:p>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THE ACCOMMODATION COMPRISES:</a:t>
            </a:r>
            <a:r>
              <a:rPr lang="en-GB" sz="1200" dirty="0">
                <a:latin typeface="Helvetica" panose="020B0604020202020204" pitchFamily="34" charset="0"/>
                <a:cs typeface="Helvetica" panose="020B0604020202020204" pitchFamily="34" charset="0"/>
              </a:rPr>
              <a:t> Composite front door to:</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RECEPTION HALL: </a:t>
            </a:r>
            <a:r>
              <a:rPr lang="en-GB" sz="1200" dirty="0">
                <a:latin typeface="Helvetica" panose="020B0604020202020204" pitchFamily="34" charset="0"/>
                <a:cs typeface="Helvetica" panose="020B0604020202020204" pitchFamily="34" charset="0"/>
              </a:rPr>
              <a:t>Antique style radiator; stairs to first floor landing.</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SITTING ROOM: </a:t>
            </a:r>
            <a:r>
              <a:rPr lang="en-GB" sz="1200" dirty="0">
                <a:latin typeface="Helvetica" panose="020B0604020202020204" pitchFamily="34" charset="0"/>
                <a:cs typeface="Helvetica" panose="020B0604020202020204" pitchFamily="34" charset="0"/>
              </a:rPr>
              <a:t>5.89m x 3.61m (19'4" x 11'10") A bright room with bi-folding doors opening onto the gardens; television point; upright radiator.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KITCHEN/BREAKFAST ROOM:</a:t>
            </a:r>
            <a:r>
              <a:rPr lang="en-GB" sz="1200" dirty="0">
                <a:latin typeface="Helvetica" panose="020B0604020202020204" pitchFamily="34" charset="0"/>
                <a:cs typeface="Helvetica" panose="020B0604020202020204" pitchFamily="34" charset="0"/>
              </a:rPr>
              <a:t> 4.09m x 3m (13'5" x 9'10") A well appointed quality kitchen with granite worktop surfaces with integrated sink unit and drainer; range of cupboards, drawer units and built in fridge freezer under worktops; induction hob with extractor over; Smeg oven and microwave; wall mounted cupboards; bi-folding doors to rear decked area; upright radiator.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UTILITY ROOM: </a:t>
            </a:r>
            <a:r>
              <a:rPr lang="en-GB" sz="1200" dirty="0">
                <a:latin typeface="Helvetica" panose="020B0604020202020204" pitchFamily="34" charset="0"/>
                <a:cs typeface="Helvetica" panose="020B0604020202020204" pitchFamily="34" charset="0"/>
              </a:rPr>
              <a:t>2.49m x 1.8m (8'2" x 5'11") Worktop surfaces with built in dishwasher and plumbing for an automatic washing machine; cupboards beneath worktops; double glazed window and door to GARAGE.</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GROUND FLOOR CLOAKROOM/WC: </a:t>
            </a:r>
            <a:r>
              <a:rPr lang="en-GB" sz="1200" dirty="0">
                <a:latin typeface="Helvetica" panose="020B0604020202020204" pitchFamily="34" charset="0"/>
                <a:cs typeface="Helvetica" panose="020B0604020202020204" pitchFamily="34" charset="0"/>
              </a:rPr>
              <a:t>Stylishly fitted with space saver wash hand basin with fitted mirror and light over; WC with push button flush; heated towel rail; radiator; extractor fan; attractive tiling; double glazed window.</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FIRST FLOOR LANDING: </a:t>
            </a:r>
            <a:r>
              <a:rPr lang="en-GB" sz="1200" dirty="0">
                <a:latin typeface="Helvetica" panose="020B0604020202020204" pitchFamily="34" charset="0"/>
                <a:cs typeface="Helvetica" panose="020B0604020202020204" pitchFamily="34" charset="0"/>
              </a:rPr>
              <a:t>With access to roof space; radiator.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BEDROOM ONE: </a:t>
            </a:r>
            <a:r>
              <a:rPr lang="en-GB" sz="1200" dirty="0">
                <a:latin typeface="Helvetica" panose="020B0604020202020204" pitchFamily="34" charset="0"/>
                <a:cs typeface="Helvetica" panose="020B0604020202020204" pitchFamily="34" charset="0"/>
              </a:rPr>
              <a:t>3.1m x 2.79m (10'2" x 9'2") Built-in mirror fronted wardrobes; antique style radiator; double glazed window.</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EN-SUITE SHOWER ROOM/WC: </a:t>
            </a:r>
            <a:r>
              <a:rPr lang="en-GB" sz="1200" dirty="0">
                <a:latin typeface="Helvetica" panose="020B0604020202020204" pitchFamily="34" charset="0"/>
                <a:cs typeface="Helvetica" panose="020B0604020202020204" pitchFamily="34" charset="0"/>
              </a:rPr>
              <a:t>Stylishly fitted with shower cubicle; wash hand basin with cabinet beneath and WC; tube </a:t>
            </a:r>
            <a:r>
              <a:rPr lang="en-GB" sz="1200" dirty="0" err="1">
                <a:latin typeface="Helvetica" panose="020B0604020202020204" pitchFamily="34" charset="0"/>
                <a:cs typeface="Helvetica" panose="020B0604020202020204" pitchFamily="34" charset="0"/>
              </a:rPr>
              <a:t>funnell</a:t>
            </a:r>
            <a:r>
              <a:rPr lang="en-GB" sz="1200" dirty="0">
                <a:latin typeface="Helvetica" panose="020B0604020202020204" pitchFamily="34" charset="0"/>
                <a:cs typeface="Helvetica" panose="020B0604020202020204" pitchFamily="34" charset="0"/>
              </a:rPr>
              <a:t> light; chrome heated towel rail; radiator.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BEDROOM TWO: </a:t>
            </a:r>
            <a:r>
              <a:rPr lang="en-GB" sz="1200" dirty="0">
                <a:latin typeface="Helvetica" panose="020B0604020202020204" pitchFamily="34" charset="0"/>
                <a:cs typeface="Helvetica" panose="020B0604020202020204" pitchFamily="34" charset="0"/>
              </a:rPr>
              <a:t>3.61m x 3.1m (11'10" x 10'2") Double glazed window to front aspect; built-in wardrobe; television point; antique style radiator.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BEDROOM THREE:</a:t>
            </a:r>
            <a:r>
              <a:rPr lang="en-GB" sz="1200" dirty="0">
                <a:latin typeface="Helvetica" panose="020B0604020202020204" pitchFamily="34" charset="0"/>
                <a:cs typeface="Helvetica" panose="020B0604020202020204" pitchFamily="34" charset="0"/>
              </a:rPr>
              <a:t> 3m x 2.21m (9'10" x 7'3") Double glazed window to front aspect; antique style radiator.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BEDROOM FOUR: </a:t>
            </a:r>
            <a:r>
              <a:rPr lang="en-GB" sz="1200" dirty="0">
                <a:latin typeface="Helvetica" panose="020B0604020202020204" pitchFamily="34" charset="0"/>
                <a:cs typeface="Helvetica" panose="020B0604020202020204" pitchFamily="34" charset="0"/>
              </a:rPr>
              <a:t>2.9m x 2.69m (9'6" x 8'10") Double glazed window to front aspect; built-in wardrobe; antique style radiator.</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WETROOM/WC: </a:t>
            </a:r>
            <a:r>
              <a:rPr lang="en-GB" sz="1200" dirty="0">
                <a:latin typeface="Helvetica" panose="020B0604020202020204" pitchFamily="34" charset="0"/>
                <a:cs typeface="Helvetica" panose="020B0604020202020204" pitchFamily="34" charset="0"/>
              </a:rPr>
              <a:t>Stylishly fitted with shower area and shower screen; wash hand basin with display surface, cupboard and WC with push button flush beneath; large touch sensitive mirror with light; fully tiled walls; double glazed window.</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OUTSIDE: </a:t>
            </a:r>
            <a:r>
              <a:rPr lang="en-GB" sz="1200" dirty="0">
                <a:latin typeface="Helvetica" panose="020B0604020202020204" pitchFamily="34" charset="0"/>
                <a:cs typeface="Helvetica" panose="020B0604020202020204" pitchFamily="34" charset="0"/>
              </a:rPr>
              <a:t>Commanding an impressive corner position with block paved parking leading to the garage, gate gives access to further decorative stone parking area ideal for a small boat/caravan. Stunning southerly facing landscaped gardens comprising of composite decking, raised vegetable plot, timber store, extensive lawn gardens and rear decked terrace area.</a:t>
            </a:r>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br>
              <a:rPr lang="en-GB" sz="1250" dirty="0">
                <a:latin typeface="Helvetica" panose="020B0604020202020204" pitchFamily="34" charset="0"/>
                <a:cs typeface="Helvetica" panose="020B0604020202020204" pitchFamily="34" charset="0"/>
              </a:rPr>
            </a:br>
            <a:endParaRPr lang="en-GB" sz="125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5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endParaRPr lang="en-GB" dirty="0">
              <a:solidFill>
                <a:srgbClr val="333333"/>
              </a:solidFill>
              <a:latin typeface="Helvetica" panose="020B0604020202020204" pitchFamily="34" charset="0"/>
              <a:ea typeface="Times New Roman" panose="02020603050405020304" pitchFamily="18" charset="0"/>
              <a:cs typeface="Helvetica-Bold"/>
            </a:endParaRPr>
          </a:p>
          <a:p>
            <a:endParaRPr lang="en-GB" sz="1800" dirty="0">
              <a:solidFill>
                <a:srgbClr val="333333"/>
              </a:solidFill>
              <a:effectLst/>
              <a:latin typeface="Helvetica" panose="020B0604020202020204" pitchFamily="34" charset="0"/>
              <a:ea typeface="Times New Roman" panose="02020603050405020304" pitchFamily="18" charset="0"/>
              <a:cs typeface="Helvetica-Bold"/>
            </a:endParaRPr>
          </a:p>
          <a:p>
            <a:br>
              <a:rPr lang="en-GB" sz="1800" dirty="0">
                <a:solidFill>
                  <a:srgbClr val="333333"/>
                </a:solidFill>
                <a:effectLst/>
                <a:latin typeface="Helvetica" panose="020B0604020202020204" pitchFamily="34" charset="0"/>
                <a:ea typeface="Times New Roman" panose="02020603050405020304" pitchFamily="18" charset="0"/>
                <a:cs typeface="Helvetica-Bold"/>
              </a:rPr>
            </a:br>
            <a:endParaRPr lang="en-US" sz="1100" dirty="0">
              <a:latin typeface="Helvetica" pitchFamily="2"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7963719"/>
          </a:xfrm>
          <a:prstGeom prst="rect">
            <a:avLst/>
          </a:prstGeom>
          <a:noFill/>
        </p:spPr>
        <p:txBody>
          <a:bodyPr wrap="square" rtlCol="0">
            <a:spAutoFit/>
          </a:bodyPr>
          <a:lstStyle/>
          <a:p>
            <a:r>
              <a:rPr lang="en-GB" sz="1200" b="1" dirty="0">
                <a:solidFill>
                  <a:srgbClr val="333333"/>
                </a:solidFill>
                <a:effectLst/>
                <a:latin typeface="Helvetica" panose="020B0604020202020204" pitchFamily="34" charset="0"/>
                <a:ea typeface="Times New Roman" panose="02020603050405020304" pitchFamily="18" charset="0"/>
                <a:cs typeface="Helvetica-Bold"/>
              </a:rPr>
              <a:t>FLOOR PLAN: </a:t>
            </a: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dirty="0">
              <a:solidFill>
                <a:srgbClr val="333333"/>
              </a:solidFill>
              <a:latin typeface="Helvetica" panose="020B0604020202020204" pitchFamily="34" charset="0"/>
              <a:ea typeface="Times New Roman" panose="02020603050405020304" pitchFamily="18" charset="0"/>
            </a:endParaRPr>
          </a:p>
          <a:p>
            <a:endParaRPr lang="en-GB" sz="1250" dirty="0">
              <a:solidFill>
                <a:srgbClr val="333333"/>
              </a:solidFill>
              <a:effectLst/>
              <a:latin typeface="Helvetica" panose="020B0604020202020204" pitchFamily="34" charset="0"/>
              <a:ea typeface="Times New Roman" panose="02020603050405020304" pitchFamily="18" charset="0"/>
            </a:endParaRPr>
          </a:p>
          <a:p>
            <a:endParaRPr lang="en-GB" sz="1250" dirty="0">
              <a:effectLst/>
              <a:latin typeface="Times New Roman" panose="02020603050405020304" pitchFamily="18" charset="0"/>
              <a:ea typeface="Times New Roman" panose="02020603050405020304" pitchFamily="18" charset="0"/>
            </a:endParaRPr>
          </a:p>
        </p:txBody>
      </p:sp>
      <p:pic>
        <p:nvPicPr>
          <p:cNvPr id="2" name="Picture 2">
            <a:extLst>
              <a:ext uri="{FF2B5EF4-FFF2-40B4-BE49-F238E27FC236}">
                <a16:creationId xmlns:a16="http://schemas.microsoft.com/office/drawing/2014/main" id="{0C729959-0A08-436E-0DB8-7ABFFB4315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9796" y="3037072"/>
            <a:ext cx="6429244" cy="4467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215</TotalTime>
  <Words>807</Words>
  <Application>Microsoft Office PowerPoint</Application>
  <PresentationFormat>Custom</PresentationFormat>
  <Paragraphs>87</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Frutiger LT Std 55 Roman</vt:lpstr>
      <vt:lpstr>Helvetica</vt:lpstr>
      <vt:lpstr>HelveticaNeueLT-Medium</vt:lpstr>
      <vt:lpstr>HelveticaNeueLT-Roman</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Exmouth Office Exmouth</cp:lastModifiedBy>
  <cp:revision>21</cp:revision>
  <cp:lastPrinted>2024-03-28T16:50:33Z</cp:lastPrinted>
  <dcterms:created xsi:type="dcterms:W3CDTF">2023-03-19T13:39:10Z</dcterms:created>
  <dcterms:modified xsi:type="dcterms:W3CDTF">2025-02-18T11:47:35Z</dcterms:modified>
</cp:coreProperties>
</file>