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65" d="100"/>
          <a:sy n="65" d="100"/>
        </p:scale>
        <p:origin x="2010" y="288"/>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1/30/2025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1/30/2025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1/30/2025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1/30/2025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1/30/2025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1/30/2025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1/30/2025</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Well Presented Purpose Built First Floor Apartment Enjoying An Avenues Location Set In Well Tended Communal Gardens And Garage</a:t>
            </a:r>
          </a:p>
          <a:p>
            <a:pPr algn="ctr">
              <a:lnSpc>
                <a:spcPct val="127000"/>
              </a:lnSpc>
            </a:pP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Lounge/Dining Room With Sun Balcony Off • Modern Kitchen/Breakfast Room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Two Double Bedrooms • Bathroom/WC • Cloakroom/WC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Gas Central Heating • Double Glazed Windows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No Onward Chain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10762" y="1747692"/>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a:solidFill>
                  <a:srgbClr val="000000"/>
                </a:solidFill>
                <a:effectLst/>
                <a:latin typeface="HelveticaNeueLT-Roman"/>
                <a:ea typeface="Times New Roman" panose="02020603050405020304" pitchFamily="18" charset="0"/>
                <a:cs typeface="HelveticaNeueLT-Roman"/>
              </a:rPr>
              <a:t>£</a:t>
            </a:r>
            <a:r>
              <a:rPr lang="en-GB" sz="1900">
                <a:solidFill>
                  <a:srgbClr val="000000"/>
                </a:solidFill>
                <a:latin typeface="HelveticaNeueLT-Roman"/>
                <a:ea typeface="Times New Roman" panose="02020603050405020304" pitchFamily="18" charset="0"/>
                <a:cs typeface="HelveticaNeueLT-Roman"/>
              </a:rPr>
              <a:t>257,000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Share of 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Flat 2 </a:t>
            </a:r>
            <a:r>
              <a:rPr lang="en-GB" dirty="0" err="1">
                <a:solidFill>
                  <a:srgbClr val="FFFFFF"/>
                </a:solidFill>
                <a:latin typeface="HelveticaNeueLT-Medium"/>
                <a:ea typeface="Times New Roman" panose="02020603050405020304" pitchFamily="18" charset="0"/>
              </a:rPr>
              <a:t>Meresyke</a:t>
            </a:r>
            <a:r>
              <a:rPr lang="en-GB" dirty="0">
                <a:solidFill>
                  <a:srgbClr val="FFFFFF"/>
                </a:solidFill>
                <a:latin typeface="HelveticaNeueLT-Medium"/>
                <a:ea typeface="Times New Roman" panose="02020603050405020304" pitchFamily="18" charset="0"/>
              </a:rPr>
              <a:t>, 13 Cranford Avenue, Exmouth, EX8 2HT</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9408D66B-C484-8304-1DFC-844DA6A4A3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9259" y="7945201"/>
            <a:ext cx="2303285" cy="140137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1A746AC-B4B8-574A-5F07-096F9811C97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46248" y="2570026"/>
            <a:ext cx="6323561" cy="44834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CC1003D0-BA6D-42EC-F967-8621BC79B93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9540" y="593807"/>
            <a:ext cx="3178829" cy="238645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3DB55743-C553-9227-4DE8-634F0A61246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36699" y="593807"/>
            <a:ext cx="3136055" cy="238645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38112987-87DB-A723-283E-FB79130E0CA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7583" y="3125481"/>
            <a:ext cx="3170786" cy="238645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855BEDE4-4B87-FF22-7F40-0177E088795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36699" y="3134088"/>
            <a:ext cx="3136055" cy="237785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A9B206F4-9C9B-2395-ECDF-97C57BF94BF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8412" y="5650875"/>
            <a:ext cx="3167832" cy="2155391"/>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6E821A8C-7D61-29F2-F4E5-C6CBEC7F0A7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36699" y="5650876"/>
            <a:ext cx="3136055" cy="2155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7866429"/>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cs typeface="Helvetica" panose="020B0604020202020204" pitchFamily="34" charset="0"/>
              </a:rPr>
              <a:t>Flat 2 </a:t>
            </a:r>
            <a:r>
              <a:rPr lang="en-GB" sz="1400" b="1" dirty="0" err="1">
                <a:solidFill>
                  <a:srgbClr val="333333"/>
                </a:solidFill>
                <a:latin typeface="Helvetica" panose="020B0604020202020204" pitchFamily="34" charset="0"/>
                <a:cs typeface="Helvetica" panose="020B0604020202020204" pitchFamily="34" charset="0"/>
              </a:rPr>
              <a:t>Meresyke</a:t>
            </a:r>
            <a:r>
              <a:rPr lang="en-GB" sz="1400" b="1" dirty="0">
                <a:solidFill>
                  <a:srgbClr val="333333"/>
                </a:solidFill>
                <a:latin typeface="Helvetica" panose="020B0604020202020204" pitchFamily="34" charset="0"/>
                <a:cs typeface="Helvetica" panose="020B0604020202020204" pitchFamily="34" charset="0"/>
              </a:rPr>
              <a:t>, 13 Cranford Avenue, Exmouth, EX8 2HT</a:t>
            </a:r>
            <a:br>
              <a:rPr lang="en-GB" sz="1250" dirty="0">
                <a:latin typeface="Helvetica" panose="020B0604020202020204" pitchFamily="34" charset="0"/>
                <a:cs typeface="Helvetica" panose="020B0604020202020204" pitchFamily="34" charset="0"/>
              </a:rPr>
            </a:br>
            <a:endParaRPr lang="en-GB" sz="125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THE ACCOMMODATION COMPRISES:</a:t>
            </a:r>
            <a:r>
              <a:rPr lang="en-GB" sz="1200" dirty="0">
                <a:latin typeface="Helvetica" panose="020B0604020202020204" pitchFamily="34" charset="0"/>
                <a:cs typeface="Helvetica" panose="020B0604020202020204" pitchFamily="34" charset="0"/>
              </a:rPr>
              <a:t> Communal entrance with door entry intercom system with staircase to </a:t>
            </a:r>
            <a:r>
              <a:rPr lang="en-GB" sz="1200" b="1" dirty="0">
                <a:latin typeface="Helvetica" panose="020B0604020202020204" pitchFamily="34" charset="0"/>
                <a:cs typeface="Helvetica" panose="020B0604020202020204" pitchFamily="34" charset="0"/>
              </a:rPr>
              <a:t>FIRST FLOOR LANDING</a:t>
            </a:r>
            <a:r>
              <a:rPr lang="en-GB" sz="1200" dirty="0">
                <a:latin typeface="Helvetica" panose="020B0604020202020204" pitchFamily="34" charset="0"/>
                <a:cs typeface="Helvetica" panose="020B0604020202020204" pitchFamily="34" charset="0"/>
              </a:rPr>
              <a:t>. Own front door with spy hole and letterbox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Wood effect flooring; recess ceiling LED spotlighting; door entry phone; radiator; coats cupboard; adjoining cupboard housing meters and further storage cupboard; telephone access point; doors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LOUNGE/DINING ROOM: </a:t>
            </a:r>
            <a:r>
              <a:rPr lang="en-GB" sz="1200" dirty="0">
                <a:latin typeface="Helvetica" panose="020B0604020202020204" pitchFamily="34" charset="0"/>
                <a:cs typeface="Helvetica" panose="020B0604020202020204" pitchFamily="34" charset="0"/>
              </a:rPr>
              <a:t>5.21m x 3.58m (17'1" x 11'9") A spacious bright room with triple doors (middle one sliding) </a:t>
            </a:r>
            <a:r>
              <a:rPr lang="en-GB" sz="1200" b="1" dirty="0">
                <a:latin typeface="Helvetica" panose="020B0604020202020204" pitchFamily="34" charset="0"/>
                <a:cs typeface="Helvetica" panose="020B0604020202020204" pitchFamily="34" charset="0"/>
              </a:rPr>
              <a:t>SUN BALCONY </a:t>
            </a:r>
            <a:r>
              <a:rPr lang="en-GB" sz="1200" dirty="0">
                <a:latin typeface="Helvetica" panose="020B0604020202020204" pitchFamily="34" charset="0"/>
                <a:cs typeface="Helvetica" panose="020B0604020202020204" pitchFamily="34" charset="0"/>
              </a:rPr>
              <a:t>which overlooks the communal gardens; television point; wall mounted pebble effect living flame electric fire; telephone point; wood effect flooring; two radiators.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KITCHEN/BREAKFAST ROOM:</a:t>
            </a:r>
            <a:r>
              <a:rPr lang="en-GB" sz="1200" dirty="0">
                <a:latin typeface="Helvetica" panose="020B0604020202020204" pitchFamily="34" charset="0"/>
                <a:cs typeface="Helvetica" panose="020B0604020202020204" pitchFamily="34" charset="0"/>
              </a:rPr>
              <a:t> 3.84m x 3.33m (12'7" x 10'11") A well equipped room fitted with a range of worktop surfaces extended to provide breakfast bar area with tiled surrounds; cupboards, drawer units and plumbing for an automatic washing machine and appliance space beneath worktop surfaces; inset single drainer sink unit with mixer tap; four ring gas hob with electric oven beneath and stainless steel extractor hood over; wall mounted cupboards with concealed lighting; drinks cooler in wall recess; integrated fridge freezer; boiler housed in cupboard with cupboard beneath (previously used to house tumble dryer); double glazed window; ceiling spotlighting;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 </a:t>
            </a:r>
            <a:r>
              <a:rPr lang="en-GB" sz="1200" dirty="0">
                <a:latin typeface="Helvetica" panose="020B0604020202020204" pitchFamily="34" charset="0"/>
                <a:cs typeface="Helvetica" panose="020B0604020202020204" pitchFamily="34" charset="0"/>
              </a:rPr>
              <a:t>4.22m x 2.84m (13'10" x 9'4") Built-in wardrobes; radiator; television point; double glazed window.</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TWO: </a:t>
            </a:r>
            <a:r>
              <a:rPr lang="en-GB" sz="1200" dirty="0">
                <a:latin typeface="Helvetica" panose="020B0604020202020204" pitchFamily="34" charset="0"/>
                <a:cs typeface="Helvetica" panose="020B0604020202020204" pitchFamily="34" charset="0"/>
              </a:rPr>
              <a:t>3.78m x 2.9m (12'5" x 9'6") Built-in wardrobes; radiator; double glazed window.</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BATHROOM/WC: </a:t>
            </a:r>
            <a:r>
              <a:rPr lang="en-GB" sz="1200" dirty="0">
                <a:latin typeface="Helvetica" panose="020B0604020202020204" pitchFamily="34" charset="0"/>
                <a:cs typeface="Helvetica" panose="020B0604020202020204" pitchFamily="34" charset="0"/>
              </a:rPr>
              <a:t>2.08m x 1.68m (6'10" x 5'6") Bath with Mira shower over, shower curtain and rail; pedestal wash hand basin; WC with push button flush; chrome heated towel rail; mirror fronted medicine cabinet; shaver socket; double glazed window with pattern glass; attractive tiling to splash prone areas.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CLOAKROOM/WC: </a:t>
            </a:r>
            <a:r>
              <a:rPr lang="en-GB" sz="1200" dirty="0">
                <a:latin typeface="Helvetica" panose="020B0604020202020204" pitchFamily="34" charset="0"/>
                <a:cs typeface="Helvetica" panose="020B0604020202020204" pitchFamily="34" charset="0"/>
              </a:rPr>
              <a:t>1.8m x 0.84m (5'11" x 2'9") Space saver wash hand basin; WC; part tiled walls; double glazed window with pattern glass;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OUTSIDE: </a:t>
            </a:r>
            <a:r>
              <a:rPr lang="en-GB" sz="1200" dirty="0" err="1">
                <a:latin typeface="Helvetica" panose="020B0604020202020204" pitchFamily="34" charset="0"/>
                <a:cs typeface="Helvetica" panose="020B0604020202020204" pitchFamily="34" charset="0"/>
              </a:rPr>
              <a:t>Meresyke</a:t>
            </a:r>
            <a:r>
              <a:rPr lang="en-GB" sz="1200" dirty="0">
                <a:latin typeface="Helvetica" panose="020B0604020202020204" pitchFamily="34" charset="0"/>
                <a:cs typeface="Helvetica" panose="020B0604020202020204" pitchFamily="34" charset="0"/>
              </a:rPr>
              <a:t> is set in well tended communal gardens with clothes drying area and refuse area. The apartment benefits from a </a:t>
            </a:r>
            <a:r>
              <a:rPr lang="en-GB" sz="1200" b="1" dirty="0">
                <a:latin typeface="Helvetica" panose="020B0604020202020204" pitchFamily="34" charset="0"/>
                <a:cs typeface="Helvetica" panose="020B0604020202020204" pitchFamily="34" charset="0"/>
              </a:rPr>
              <a:t>SINGLE GARAGE </a:t>
            </a:r>
            <a:r>
              <a:rPr lang="en-GB" sz="1200" dirty="0">
                <a:latin typeface="Helvetica" panose="020B0604020202020204" pitchFamily="34" charset="0"/>
                <a:cs typeface="Helvetica" panose="020B0604020202020204" pitchFamily="34" charset="0"/>
              </a:rPr>
              <a:t>with up and over door, power and light connected.</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TENURE AND OUTGOINGS: </a:t>
            </a:r>
            <a:r>
              <a:rPr lang="en-GB" sz="1200" dirty="0">
                <a:latin typeface="Helvetica" panose="020B0604020202020204" pitchFamily="34" charset="0"/>
                <a:cs typeface="Helvetica" panose="020B0604020202020204" pitchFamily="34" charset="0"/>
              </a:rPr>
              <a:t>The property is leasehold with 999 years from 1978 and also benefits from an equal share of the freehold. The service charge is £1800 per annum which includes buildings insurance and £60.00 per annum ground rent.</a:t>
            </a:r>
          </a:p>
          <a:p>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963719"/>
          </a:xfrm>
          <a:prstGeom prst="rect">
            <a:avLst/>
          </a:prstGeom>
          <a:noFill/>
        </p:spPr>
        <p:txBody>
          <a:bodyPr wrap="square" rtlCol="0">
            <a:spAutoFit/>
          </a:bodyPr>
          <a:lstStyle/>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 name="Picture 2">
            <a:extLst>
              <a:ext uri="{FF2B5EF4-FFF2-40B4-BE49-F238E27FC236}">
                <a16:creationId xmlns:a16="http://schemas.microsoft.com/office/drawing/2014/main" id="{DB6EAE21-D424-F70F-0957-925361CBA8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6563" y="1491916"/>
            <a:ext cx="6452544" cy="8265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764</Words>
  <Application>Microsoft Office PowerPoint</Application>
  <PresentationFormat>Custom</PresentationFormat>
  <Paragraphs>91</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23</cp:revision>
  <cp:lastPrinted>2024-04-04T13:11:14Z</cp:lastPrinted>
  <dcterms:created xsi:type="dcterms:W3CDTF">2023-03-19T13:39:10Z</dcterms:created>
  <dcterms:modified xsi:type="dcterms:W3CDTF">2025-01-30T16:17:21Z</dcterms:modified>
</cp:coreProperties>
</file>