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4" d="100"/>
          <a:sy n="54" d="100"/>
        </p:scale>
        <p:origin x="1668"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12/13/2024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12/13/2024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12/13/2024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12/13/2024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12/13/2024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Detached Chalet Style Bungalow Standing In Grounds Of Approximately One Acre Enjoying A Glorious Setting With South Westerly Facing Views Towards The Estuary And Coastline</a:t>
            </a:r>
            <a:r>
              <a:rPr lang="en-GB" sz="1400" b="1" kern="100" dirty="0">
                <a:solidFill>
                  <a:srgbClr val="0070C0"/>
                </a:solidFill>
                <a:latin typeface="Helvetica" panose="020B0604020202020204" pitchFamily="34" charset="0"/>
                <a:ea typeface="Aptos" panose="020B0004020202020204" pitchFamily="34" charset="0"/>
                <a:cs typeface="Helvetica" panose="020B0604020202020204" pitchFamily="34" charset="0"/>
              </a:rPr>
              <a:t>. The Property</a:t>
            </a: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 Requires A Full Programme Of Modernisation</a:t>
            </a: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 </a:t>
            </a: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Lounge And Sun Room * Kitchen * Dining Room * Four Ground Floor Bedrooms * Bathroom * Separate </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First Floor Bedroom Five With </a:t>
            </a:r>
            <a:r>
              <a:rPr lang="en-GB" sz="1200" kern="100" dirty="0">
                <a:latin typeface="Helvetica" panose="020B0604020202020204" pitchFamily="34" charset="0"/>
                <a:ea typeface="Aptos" panose="020B0004020202020204" pitchFamily="34" charset="0"/>
                <a:cs typeface="Helvetica" panose="020B0604020202020204" pitchFamily="34" charset="0"/>
              </a:rPr>
              <a:t>Excellent</a:t>
            </a:r>
            <a:r>
              <a:rPr lang="en-GB" sz="1200" kern="100" dirty="0">
                <a:effectLst/>
                <a:latin typeface="Helvetica" panose="020B0604020202020204" pitchFamily="34" charset="0"/>
                <a:ea typeface="Aptos" panose="020B0004020202020204" pitchFamily="34" charset="0"/>
                <a:cs typeface="Helvetica" panose="020B0604020202020204" pitchFamily="34" charset="0"/>
              </a:rPr>
              <a:t> Views * Superb Potential For Remodelling/Developing Subject To The Necessary Consents * Extensive Grounds With Large Outbuilding</a:t>
            </a:r>
          </a:p>
          <a:p>
            <a:pPr algn="ctr">
              <a:lnSpc>
                <a:spcPct val="107000"/>
              </a:lnSpc>
              <a:spcAft>
                <a:spcPts val="800"/>
              </a:spcAft>
            </a:pPr>
            <a:endParaRPr lang="en-GB" sz="12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a:t>
            </a:r>
            <a:r>
              <a:rPr lang="en-GB" sz="1200">
                <a:solidFill>
                  <a:srgbClr val="0057A8"/>
                </a:solidFill>
                <a:effectLst/>
                <a:latin typeface="HelveticaNeueLT-Roman"/>
                <a:ea typeface="Times New Roman" panose="02020603050405020304" pitchFamily="18" charset="0"/>
                <a:cs typeface="HelveticaNeueLT-Roman"/>
              </a:rPr>
              <a:t>PRICE</a:t>
            </a:r>
            <a:r>
              <a:rPr lang="en-GB" sz="120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£625</a:t>
            </a:r>
            <a:r>
              <a:rPr lang="en-GB" sz="190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err="1">
                <a:solidFill>
                  <a:srgbClr val="FFFFFF"/>
                </a:solidFill>
                <a:latin typeface="HelveticaNeueLT-Medium"/>
                <a:ea typeface="Times New Roman" panose="02020603050405020304" pitchFamily="18" charset="0"/>
              </a:rPr>
              <a:t>Crimond</a:t>
            </a:r>
            <a:r>
              <a:rPr lang="en-GB" dirty="0">
                <a:solidFill>
                  <a:srgbClr val="FFFFFF"/>
                </a:solidFill>
                <a:latin typeface="HelveticaNeueLT-Medium"/>
                <a:ea typeface="Times New Roman" panose="02020603050405020304" pitchFamily="18" charset="0"/>
              </a:rPr>
              <a:t>, The Common</a:t>
            </a:r>
            <a:r>
              <a:rPr lang="en-GB" sz="1800" dirty="0">
                <a:solidFill>
                  <a:srgbClr val="FFFFFF"/>
                </a:solidFill>
                <a:effectLst/>
                <a:latin typeface="HelveticaNeueLT-Medium"/>
                <a:ea typeface="Times New Roman" panose="02020603050405020304" pitchFamily="18" charset="0"/>
              </a:rPr>
              <a:t>, Exmouth, EX8 5EE</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0418" y="2605188"/>
            <a:ext cx="6345019"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16327"/>
            <a:ext cx="3111435"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5" y="3111983"/>
            <a:ext cx="3115072"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90140" y="3113639"/>
            <a:ext cx="3159624"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5" y="5412065"/>
            <a:ext cx="311507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2"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Description automatically generated">
            <a:extLst>
              <a:ext uri="{FF2B5EF4-FFF2-40B4-BE49-F238E27FC236}">
                <a16:creationId xmlns:a16="http://schemas.microsoft.com/office/drawing/2014/main" id="{E200D1B0-175E-7E32-D483-E053C92B0BCF}"/>
              </a:ext>
            </a:extLst>
          </p:cNvPr>
          <p:cNvPicPr>
            <a:picLocks noChangeAspect="1"/>
          </p:cNvPicPr>
          <p:nvPr/>
        </p:nvPicPr>
        <p:blipFill>
          <a:blip r:embed="rId11"/>
          <a:stretch>
            <a:fillRect/>
          </a:stretch>
        </p:blipFill>
        <p:spPr>
          <a:xfrm>
            <a:off x="2851070" y="7744862"/>
            <a:ext cx="1828553" cy="1773696"/>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6089148"/>
          </a:xfrm>
          <a:prstGeom prst="rect">
            <a:avLst/>
          </a:prstGeom>
          <a:noFill/>
        </p:spPr>
        <p:txBody>
          <a:bodyPr wrap="square" rtlCol="0">
            <a:spAutoFit/>
          </a:bodyPr>
          <a:lstStyle/>
          <a:p>
            <a:pPr algn="ctr"/>
            <a:r>
              <a:rPr lang="en-GB" sz="1200" b="1" dirty="0" err="1">
                <a:solidFill>
                  <a:srgbClr val="333333"/>
                </a:solidFill>
                <a:latin typeface="Helvetica" panose="020B0604020202020204" pitchFamily="34" charset="0"/>
                <a:ea typeface="Times New Roman" panose="02020603050405020304" pitchFamily="18" charset="0"/>
                <a:cs typeface="Helvetica" panose="020B0604020202020204" pitchFamily="34" charset="0"/>
              </a:rPr>
              <a:t>Crimond</a:t>
            </a:r>
            <a:r>
              <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The Common, Exmouth, EX8 5EE</a:t>
            </a: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A unique opportunity to purchase a period detached chalet style bungalow enjoying a glorious setting with superb estuary views, requiring a full programme of modernisation and refurbishment the property is prime for those looking for an opportunity to stamp their own mark on a home.  </a:t>
            </a:r>
            <a:r>
              <a:rPr lang="en-GB" sz="1200" dirty="0" err="1">
                <a:latin typeface="Helvetica" panose="020B0604020202020204" pitchFamily="34" charset="0"/>
                <a:cs typeface="Helvetica" panose="020B0604020202020204" pitchFamily="34" charset="0"/>
              </a:rPr>
              <a:t>Crimond</a:t>
            </a:r>
            <a:r>
              <a:rPr lang="en-GB" sz="1200" dirty="0">
                <a:latin typeface="Helvetica" panose="020B0604020202020204" pitchFamily="34" charset="0"/>
                <a:cs typeface="Helvetica" panose="020B0604020202020204" pitchFamily="34" charset="0"/>
              </a:rPr>
              <a:t> occupies a prime secluded position with good access to Lympstone and the coastal towns of Exmouth and Budleigh Salterton.  Ideally located for the vast open spaces and excellent walks on Woodbury Common.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DIRECTIONS:</a:t>
            </a:r>
            <a:r>
              <a:rPr lang="en-GB" sz="1200" dirty="0">
                <a:latin typeface="Helvetica" panose="020B0604020202020204" pitchFamily="34" charset="0"/>
                <a:cs typeface="Helvetica" panose="020B0604020202020204" pitchFamily="34" charset="0"/>
              </a:rPr>
              <a:t>   After travelling out of Exmouth along the Salterton Road and reaching the roundabout, take the first left onto Knowle Hill B3179.  Continue on this road for a while, turning left opposite the Archery Club where the property is the middle of three properties.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   Front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PORCH: </a:t>
            </a:r>
            <a:r>
              <a:rPr lang="en-GB" sz="1200" dirty="0">
                <a:latin typeface="Helvetica" panose="020B0604020202020204" pitchFamily="34" charset="0"/>
                <a:cs typeface="Helvetica" panose="020B0604020202020204" pitchFamily="34" charset="0"/>
              </a:rPr>
              <a:t>  Inner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ENTRANCE HALL: </a:t>
            </a:r>
            <a:r>
              <a:rPr lang="en-GB" sz="1200" dirty="0">
                <a:latin typeface="Helvetica" panose="020B0604020202020204" pitchFamily="34" charset="0"/>
                <a:cs typeface="Helvetica" panose="020B0604020202020204" pitchFamily="34" charset="0"/>
              </a:rPr>
              <a:t>  With open tread staircase rising to first floor, wood flooring, wall lighting, shelved cupboard, airing cupboard.</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LIVING ROOM AND SNUG:</a:t>
            </a:r>
            <a:endParaRPr lang="en-GB" sz="1200" dirty="0">
              <a:latin typeface="Helvetica" panose="020B0604020202020204" pitchFamily="34" charset="0"/>
              <a:cs typeface="Helvetica" panose="020B0604020202020204" pitchFamily="34" charset="0"/>
            </a:endParaRP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LIVING ROOM:  </a:t>
            </a:r>
            <a:r>
              <a:rPr lang="en-GB" sz="1200" dirty="0">
                <a:latin typeface="Helvetica" panose="020B0604020202020204" pitchFamily="34" charset="0"/>
                <a:cs typeface="Helvetica" panose="020B0604020202020204" pitchFamily="34" charset="0"/>
              </a:rPr>
              <a:t> 5.49m x 3.91m (18'0" x 12'10")   Tiled fireplace with matching hearth housing open grate, window to side aspect, opening to: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SNUG: </a:t>
            </a:r>
            <a:r>
              <a:rPr lang="en-GB" sz="1200" dirty="0">
                <a:latin typeface="Helvetica" panose="020B0604020202020204" pitchFamily="34" charset="0"/>
                <a:cs typeface="Helvetica" panose="020B0604020202020204" pitchFamily="34" charset="0"/>
              </a:rPr>
              <a:t>  5.49m x 2.08m (18'0" x 6'10")   Windows to side and rear elevations, door giving access to outside.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  4.34m x 3.33m (14'3" x 10'11")  with measurement into wall recess.  With window to side aspect, double drainer sink unit, electric cooker point, shelved storage cupboard, walk-in larder cupboard with tiled shelf, part glazed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REAR LOBBY: </a:t>
            </a:r>
            <a:r>
              <a:rPr lang="en-GB" sz="1200" dirty="0">
                <a:latin typeface="Helvetica" panose="020B0604020202020204" pitchFamily="34" charset="0"/>
                <a:cs typeface="Helvetica" panose="020B0604020202020204" pitchFamily="34" charset="0"/>
              </a:rPr>
              <a:t>   Sliding doors to boiler room and outside WC, tiled flooring.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DINING ROOM:  </a:t>
            </a:r>
            <a:r>
              <a:rPr lang="en-GB" sz="1200" dirty="0">
                <a:latin typeface="Helvetica" panose="020B0604020202020204" pitchFamily="34" charset="0"/>
                <a:cs typeface="Helvetica" panose="020B0604020202020204" pitchFamily="34" charset="0"/>
              </a:rPr>
              <a:t>  4.27m x 3.63m (14'0" x 11'11")  into wall recess.   With window to side aspect.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1: </a:t>
            </a:r>
            <a:r>
              <a:rPr lang="en-GB" sz="1200" dirty="0">
                <a:latin typeface="Helvetica" panose="020B0604020202020204" pitchFamily="34" charset="0"/>
                <a:cs typeface="Helvetica" panose="020B0604020202020204" pitchFamily="34" charset="0"/>
              </a:rPr>
              <a:t>  5.46m x 4.37m (17'11" x 14'4")  into oriel style window overlooking the rear gardens with views towards the estuary and coastline in the distance, pedestal wash hand basin, further window to side aspect.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a:t>
            </a:r>
            <a:r>
              <a:rPr lang="en-GB" sz="1200" dirty="0">
                <a:latin typeface="Helvetica" panose="020B0604020202020204" pitchFamily="34" charset="0"/>
                <a:cs typeface="Helvetica" panose="020B0604020202020204" pitchFamily="34" charset="0"/>
              </a:rPr>
              <a:t>   4.24m x 3.71m (13'11" x 12'2")  into oriel style window to front aspect, further window to side aspect.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KITCHEN/BEDROOM 3: </a:t>
            </a:r>
            <a:r>
              <a:rPr lang="en-GB" sz="1200" dirty="0">
                <a:latin typeface="Helvetica" panose="020B0604020202020204" pitchFamily="34" charset="0"/>
                <a:cs typeface="Helvetica" panose="020B0604020202020204" pitchFamily="34" charset="0"/>
              </a:rPr>
              <a:t>  4.06m x 3.07m (13'4" x 10'1")   Currently fitted with a sink unit and electric cooker point, window to rear aspect.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4: </a:t>
            </a:r>
            <a:r>
              <a:rPr lang="en-GB" sz="1200" dirty="0">
                <a:latin typeface="Helvetica" panose="020B0604020202020204" pitchFamily="34" charset="0"/>
                <a:cs typeface="Helvetica" panose="020B0604020202020204" pitchFamily="34" charset="0"/>
              </a:rPr>
              <a:t>  4.24m x 2.26m (13'11" x 7'5")  Window to side aspect.</a:t>
            </a:r>
          </a:p>
          <a:p>
            <a:r>
              <a:rPr lang="en-GB" sz="1200" dirty="0">
                <a:latin typeface="Helvetica" panose="020B0604020202020204" pitchFamily="34" charset="0"/>
                <a:cs typeface="Helvetica" panose="020B0604020202020204" pitchFamily="34" charset="0"/>
              </a:rPr>
              <a:t> </a:t>
            </a:r>
          </a:p>
          <a:p>
            <a:r>
              <a:rPr lang="en-GB" sz="1200" b="1" dirty="0">
                <a:latin typeface="Helvetica" panose="020B0604020202020204" pitchFamily="34" charset="0"/>
                <a:cs typeface="Helvetica" panose="020B0604020202020204" pitchFamily="34" charset="0"/>
              </a:rPr>
              <a:t>BATHROOM: </a:t>
            </a:r>
            <a:r>
              <a:rPr lang="en-GB" sz="1200" dirty="0">
                <a:latin typeface="Helvetica" panose="020B0604020202020204" pitchFamily="34" charset="0"/>
                <a:cs typeface="Helvetica" panose="020B0604020202020204" pitchFamily="34" charset="0"/>
              </a:rPr>
              <a:t> 2.92m x 1.93m (9'7" x 6'4")   Pedestal wash hand basin, bath, tiling to splash prone areas, window to side aspect.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SEPARATE CLOAKROOM/WC: </a:t>
            </a:r>
            <a:r>
              <a:rPr lang="en-GB" sz="1200" dirty="0">
                <a:latin typeface="Helvetica" panose="020B0604020202020204" pitchFamily="34" charset="0"/>
                <a:cs typeface="Helvetica" panose="020B0604020202020204" pitchFamily="34" charset="0"/>
              </a:rPr>
              <a:t>   With WC and window with patterned glass.</a:t>
            </a:r>
          </a:p>
          <a:p>
            <a:pPr>
              <a:lnSpc>
                <a:spcPct val="107000"/>
              </a:lnSpc>
              <a:spcAft>
                <a:spcPts val="800"/>
              </a:spcAft>
            </a:pP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0733708"/>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FIRST FLOOR LANDING AREA:  </a:t>
            </a:r>
            <a:r>
              <a:rPr lang="en-GB" sz="1200" dirty="0">
                <a:latin typeface="Helvetica" panose="020B0604020202020204" pitchFamily="34" charset="0"/>
                <a:cs typeface="Helvetica" panose="020B0604020202020204" pitchFamily="34" charset="0"/>
              </a:rPr>
              <a:t>With door to:</a:t>
            </a:r>
          </a:p>
          <a:p>
            <a:endParaRPr lang="en-GB" sz="1200" b="1"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BEDROOM 5:  </a:t>
            </a:r>
            <a:r>
              <a:rPr lang="en-GB" sz="1200" dirty="0">
                <a:latin typeface="Helvetica" panose="020B0604020202020204" pitchFamily="34" charset="0"/>
                <a:cs typeface="Helvetica" panose="020B0604020202020204" pitchFamily="34" charset="0"/>
              </a:rPr>
              <a:t> 5.18m x 5.31m (17'0" x 17'5")  Overall  measurement.  With two access to eaves storage space, window to rear aspect enjoying wonderful views to the estuary and the coastline in the distance.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 Standing in grounds which extend to approximately one acre, the property enjoys a glorious setting and benefits from excellent south westerly views of adjoining fields towards the estuary and coastline beyond.  Situated along a private drive </a:t>
            </a:r>
            <a:r>
              <a:rPr lang="en-GB" sz="1200" dirty="0" err="1">
                <a:latin typeface="Helvetica" panose="020B0604020202020204" pitchFamily="34" charset="0"/>
                <a:cs typeface="Helvetica" panose="020B0604020202020204" pitchFamily="34" charset="0"/>
              </a:rPr>
              <a:t>Crimond</a:t>
            </a:r>
            <a:r>
              <a:rPr lang="en-GB" sz="1200" dirty="0">
                <a:latin typeface="Helvetica" panose="020B0604020202020204" pitchFamily="34" charset="0"/>
                <a:cs typeface="Helvetica" panose="020B0604020202020204" pitchFamily="34" charset="0"/>
              </a:rPr>
              <a:t> is just one of three properties and enjoys a hardstanding area with access to garaging via two up and over doors.  Lawned area of front garden edged with mature hedging, conifers and shrubs.  The side lawned garden gives access through to the rear of the property, again comprises of extensive lawned gardens with mature trees, shrubs and overgrown bramble bushes.  Towards the rear of the garden is a large outbuilding.</a:t>
            </a:r>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pPr algn="ctr"/>
            <a:endParaRPr lang="en-GB" sz="1250" b="1" dirty="0">
              <a:solidFill>
                <a:srgbClr val="333333"/>
              </a:solidFill>
              <a:latin typeface="Helvetica" panose="020B0604020202020204" pitchFamily="34" charset="0"/>
              <a:ea typeface="Times New Roman" panose="02020603050405020304" pitchFamily="18" charset="0"/>
              <a:cs typeface="Helvetica-Bold"/>
            </a:endParaRPr>
          </a:p>
          <a:p>
            <a:pPr algn="ctr"/>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E85A1338-EAFC-D7CE-9B8B-78759FC5C8F1}"/>
              </a:ext>
            </a:extLst>
          </p:cNvPr>
          <p:cNvPicPr>
            <a:picLocks noChangeAspect="1"/>
          </p:cNvPicPr>
          <p:nvPr/>
        </p:nvPicPr>
        <p:blipFill>
          <a:blip r:embed="rId2"/>
          <a:stretch>
            <a:fillRect/>
          </a:stretch>
        </p:blipFill>
        <p:spPr>
          <a:xfrm>
            <a:off x="8448279" y="4080682"/>
            <a:ext cx="5458789" cy="3967858"/>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TotalTime>
  <Words>939</Words>
  <Application>Microsoft Office PowerPoint</Application>
  <PresentationFormat>Custom</PresentationFormat>
  <Paragraphs>124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33</cp:revision>
  <cp:lastPrinted>2024-12-06T16:15:42Z</cp:lastPrinted>
  <dcterms:created xsi:type="dcterms:W3CDTF">2023-03-19T13:39:10Z</dcterms:created>
  <dcterms:modified xsi:type="dcterms:W3CDTF">2024-12-13T14:15:40Z</dcterms:modified>
</cp:coreProperties>
</file>