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15119350" cy="1069181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5" userDrawn="1">
          <p15:clr>
            <a:srgbClr val="A4A3A4"/>
          </p15:clr>
        </p15:guide>
        <p15:guide id="2" pos="4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96"/>
    <p:restoredTop sz="96327"/>
  </p:normalViewPr>
  <p:slideViewPr>
    <p:cSldViewPr snapToGrid="0" showGuides="1">
      <p:cViewPr varScale="1">
        <p:scale>
          <a:sx n="65" d="100"/>
          <a:sy n="65" d="100"/>
        </p:scale>
        <p:origin x="2010" y="288"/>
      </p:cViewPr>
      <p:guideLst>
        <p:guide orient="horz" pos="3345"/>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GB"/>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85391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30021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42076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01844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GB"/>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701A29-D3F8-E041-970A-5989E69128E0}"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65129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2701A29-D3F8-E041-970A-5989E69128E0}"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15304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2701A29-D3F8-E041-970A-5989E69128E0}"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85854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2701A29-D3F8-E041-970A-5989E69128E0}" type="datetimeFigureOut">
              <a:rPr lang="en-US" smtClean="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64253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01A29-D3F8-E041-970A-5989E69128E0}"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25587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87422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GB"/>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922172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E2701A29-D3F8-E041-970A-5989E69128E0}" type="datetimeFigureOut">
              <a:rPr lang="en-US" smtClean="0"/>
              <a:t>1/28/2025</a:t>
            </a:fld>
            <a:endParaRPr 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BA630AFC-AC19-1346-832F-CC2FF9CB1B69}" type="slidenum">
              <a:rPr lang="en-US" smtClean="0"/>
              <a:t>‹#›</a:t>
            </a:fld>
            <a:endParaRPr lang="en-US"/>
          </a:p>
        </p:txBody>
      </p:sp>
    </p:spTree>
    <p:extLst>
      <p:ext uri="{BB962C8B-B14F-4D97-AF65-F5344CB8AC3E}">
        <p14:creationId xmlns:p14="http://schemas.microsoft.com/office/powerpoint/2010/main" val="1028000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4B1E7273-DB54-78AB-B7F4-503D942EA53B}"/>
              </a:ext>
            </a:extLst>
          </p:cNvPr>
          <p:cNvPicPr>
            <a:picLocks noChangeAspect="1"/>
          </p:cNvPicPr>
          <p:nvPr/>
        </p:nvPicPr>
        <p:blipFill>
          <a:blip r:embed="rId2">
            <a:alphaModFix/>
          </a:blip>
          <a:stretch>
            <a:fillRect/>
          </a:stretch>
        </p:blipFill>
        <p:spPr>
          <a:xfrm>
            <a:off x="7751591" y="417122"/>
            <a:ext cx="7176652" cy="8748922"/>
          </a:xfrm>
          <a:prstGeom prst="rect">
            <a:avLst/>
          </a:prstGeom>
        </p:spPr>
      </p:pic>
      <p:sp>
        <p:nvSpPr>
          <p:cNvPr id="17" name="Text Box 23">
            <a:extLst>
              <a:ext uri="{FF2B5EF4-FFF2-40B4-BE49-F238E27FC236}">
                <a16:creationId xmlns:a16="http://schemas.microsoft.com/office/drawing/2014/main" id="{1E14AAD1-56FE-6AFF-ED06-45802F91C36B}"/>
              </a:ext>
            </a:extLst>
          </p:cNvPr>
          <p:cNvSpPr txBox="1">
            <a:spLocks noChangeArrowheads="1"/>
          </p:cNvSpPr>
          <p:nvPr/>
        </p:nvSpPr>
        <p:spPr bwMode="auto">
          <a:xfrm>
            <a:off x="8230915" y="7209741"/>
            <a:ext cx="6120130" cy="206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en-GB" sz="1400" b="1" kern="100" dirty="0">
                <a:solidFill>
                  <a:srgbClr val="0070C0"/>
                </a:solidFill>
                <a:effectLst/>
                <a:latin typeface="Helvetica" panose="020B0604020202020204" pitchFamily="34" charset="0"/>
                <a:ea typeface="Aptos" panose="020B0004020202020204" pitchFamily="34" charset="0"/>
                <a:cs typeface="Helvetica" panose="020B0604020202020204" pitchFamily="34" charset="0"/>
              </a:rPr>
              <a:t>High Quality Maisonette Style Apartment Located Close To The Heart Of The Town Centre</a:t>
            </a:r>
          </a:p>
          <a:p>
            <a:pPr algn="ctr">
              <a:lnSpc>
                <a:spcPct val="107000"/>
              </a:lnSpc>
              <a:spcAft>
                <a:spcPts val="800"/>
              </a:spcAft>
            </a:pPr>
            <a:r>
              <a:rPr lang="en-GB" sz="1400" kern="100" dirty="0">
                <a:effectLst/>
                <a:latin typeface="Helvetica" panose="020B0604020202020204" pitchFamily="34" charset="0"/>
                <a:ea typeface="Aptos" panose="020B0004020202020204" pitchFamily="34" charset="0"/>
                <a:cs typeface="Helvetica" panose="020B0604020202020204" pitchFamily="34" charset="0"/>
              </a:rPr>
              <a:t> Spacious High Quality Open-Plan Kitchen/Living Room * Two Double Bedrooms * Bathroom/</a:t>
            </a:r>
            <a:r>
              <a:rPr lang="en-GB" sz="1400" kern="100" dirty="0" err="1">
                <a:effectLst/>
                <a:latin typeface="Helvetica" panose="020B0604020202020204" pitchFamily="34" charset="0"/>
                <a:ea typeface="Aptos" panose="020B0004020202020204" pitchFamily="34" charset="0"/>
                <a:cs typeface="Helvetica" panose="020B0604020202020204" pitchFamily="34" charset="0"/>
              </a:rPr>
              <a:t>Wc</a:t>
            </a:r>
            <a:r>
              <a:rPr lang="en-GB" sz="1400" kern="100" dirty="0">
                <a:effectLst/>
                <a:latin typeface="Helvetica" panose="020B0604020202020204" pitchFamily="34" charset="0"/>
                <a:ea typeface="Aptos" panose="020B0004020202020204" pitchFamily="34" charset="0"/>
                <a:cs typeface="Helvetica" panose="020B0604020202020204" pitchFamily="34" charset="0"/>
              </a:rPr>
              <a:t> * Double Glazed Windows * Gas Central Heating Super Permanent Or Holiday Home Retreat – Currently </a:t>
            </a:r>
            <a:r>
              <a:rPr lang="en-GB" sz="1400" kern="100">
                <a:effectLst/>
                <a:latin typeface="Helvetica" panose="020B0604020202020204" pitchFamily="34" charset="0"/>
                <a:ea typeface="Aptos" panose="020B0004020202020204" pitchFamily="34" charset="0"/>
                <a:cs typeface="Helvetica" panose="020B0604020202020204" pitchFamily="34" charset="0"/>
              </a:rPr>
              <a:t>And Successfully Run </a:t>
            </a:r>
            <a:r>
              <a:rPr lang="en-GB" sz="1400" kern="100" dirty="0">
                <a:effectLst/>
                <a:latin typeface="Helvetica" panose="020B0604020202020204" pitchFamily="34" charset="0"/>
                <a:ea typeface="Aptos" panose="020B0004020202020204" pitchFamily="34" charset="0"/>
                <a:cs typeface="Helvetica" panose="020B0604020202020204" pitchFamily="34" charset="0"/>
              </a:rPr>
              <a:t>As An </a:t>
            </a:r>
            <a:r>
              <a:rPr lang="en-GB" sz="1400" kern="100">
                <a:effectLst/>
                <a:latin typeface="Helvetica" panose="020B0604020202020204" pitchFamily="34" charset="0"/>
                <a:ea typeface="Aptos" panose="020B0004020202020204" pitchFamily="34" charset="0"/>
                <a:cs typeface="Helvetica" panose="020B0604020202020204" pitchFamily="34" charset="0"/>
              </a:rPr>
              <a:t>Airbnb * </a:t>
            </a:r>
            <a:r>
              <a:rPr lang="en-GB" sz="1400" kern="100" dirty="0">
                <a:effectLst/>
                <a:latin typeface="Helvetica" panose="020B0604020202020204" pitchFamily="34" charset="0"/>
                <a:ea typeface="Aptos" panose="020B0004020202020204" pitchFamily="34" charset="0"/>
                <a:cs typeface="Helvetica" panose="020B0604020202020204" pitchFamily="34" charset="0"/>
              </a:rPr>
              <a:t>Covered Parking Space Available Subject To Separate Negotiation</a:t>
            </a:r>
          </a:p>
        </p:txBody>
      </p:sp>
      <p:sp>
        <p:nvSpPr>
          <p:cNvPr id="20" name="Text Box 24">
            <a:extLst>
              <a:ext uri="{FF2B5EF4-FFF2-40B4-BE49-F238E27FC236}">
                <a16:creationId xmlns:a16="http://schemas.microsoft.com/office/drawing/2014/main" id="{091C62D5-6A48-5D3C-30F0-C9E302EBA621}"/>
              </a:ext>
            </a:extLst>
          </p:cNvPr>
          <p:cNvSpPr txBox="1">
            <a:spLocks noChangeArrowheads="1"/>
          </p:cNvSpPr>
          <p:nvPr/>
        </p:nvSpPr>
        <p:spPr bwMode="auto">
          <a:xfrm>
            <a:off x="12570920" y="1751903"/>
            <a:ext cx="1925181" cy="83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GUIDE PRICE</a:t>
            </a:r>
            <a:r>
              <a:rPr lang="en-GB" sz="1200" dirty="0">
                <a:solidFill>
                  <a:srgbClr val="0048FF"/>
                </a:solidFill>
                <a:effectLst/>
                <a:latin typeface="HelveticaNeueLT-Roman"/>
                <a:ea typeface="Times New Roman" panose="02020603050405020304" pitchFamily="18" charset="0"/>
                <a:cs typeface="HelveticaNeueLT-Roman"/>
              </a:rPr>
              <a:t> </a:t>
            </a:r>
            <a:r>
              <a:rPr lang="en-GB" sz="1900" dirty="0">
                <a:solidFill>
                  <a:srgbClr val="000000"/>
                </a:solidFill>
                <a:effectLst/>
                <a:latin typeface="HelveticaNeueLT-Roman"/>
                <a:ea typeface="Times New Roman" panose="02020603050405020304" pitchFamily="18" charset="0"/>
                <a:cs typeface="HelveticaNeueLT-Roman"/>
              </a:rPr>
              <a:t>£240</a:t>
            </a:r>
            <a:r>
              <a:rPr lang="en-GB" sz="1900" dirty="0">
                <a:solidFill>
                  <a:srgbClr val="000000"/>
                </a:solidFill>
                <a:latin typeface="HelveticaNeueLT-Roman"/>
                <a:ea typeface="Times New Roman" panose="02020603050405020304" pitchFamily="18" charset="0"/>
                <a:cs typeface="HelveticaNeueLT-Roman"/>
              </a:rPr>
              <a:t>,000</a:t>
            </a:r>
            <a:endParaRPr lang="en-GB" sz="1200" dirty="0">
              <a:effectLst/>
              <a:latin typeface="Times New Roman" panose="02020603050405020304" pitchFamily="18" charset="0"/>
              <a:ea typeface="Times New Roman" panose="02020603050405020304" pitchFamily="18" charset="0"/>
            </a:endParaRPr>
          </a:p>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TENURE </a:t>
            </a:r>
            <a:r>
              <a:rPr lang="en-GB" sz="1200" dirty="0">
                <a:solidFill>
                  <a:srgbClr val="0048FF"/>
                </a:solidFill>
                <a:effectLst/>
                <a:latin typeface="HelveticaNeueLT-Roman"/>
                <a:ea typeface="Times New Roman" panose="02020603050405020304" pitchFamily="18" charset="0"/>
                <a:cs typeface="HelveticaNeueLT-Roman"/>
              </a:rPr>
              <a:t>	</a:t>
            </a:r>
            <a:r>
              <a:rPr lang="en-GB" sz="1200" dirty="0">
                <a:effectLst/>
                <a:latin typeface="HelveticaNeueLT-Roman"/>
                <a:ea typeface="Times New Roman" panose="02020603050405020304" pitchFamily="18" charset="0"/>
                <a:cs typeface="HelveticaNeueLT-Roman"/>
              </a:rPr>
              <a:t>Shared Freehold</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
        <p:nvSpPr>
          <p:cNvPr id="21" name="Text Box 26">
            <a:extLst>
              <a:ext uri="{FF2B5EF4-FFF2-40B4-BE49-F238E27FC236}">
                <a16:creationId xmlns:a16="http://schemas.microsoft.com/office/drawing/2014/main" id="{6EF9207B-DFE2-5C64-D8E8-504DA677FC37}"/>
              </a:ext>
            </a:extLst>
          </p:cNvPr>
          <p:cNvSpPr txBox="1">
            <a:spLocks noChangeArrowheads="1"/>
          </p:cNvSpPr>
          <p:nvPr/>
        </p:nvSpPr>
        <p:spPr bwMode="auto">
          <a:xfrm>
            <a:off x="8230915" y="1804912"/>
            <a:ext cx="4063365"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GB" sz="1800" dirty="0">
                <a:solidFill>
                  <a:srgbClr val="FFFFFF"/>
                </a:solidFill>
                <a:effectLst/>
                <a:latin typeface="HelveticaNeueLT-Medium"/>
                <a:ea typeface="Times New Roman" panose="02020603050405020304" pitchFamily="18" charset="0"/>
              </a:rPr>
              <a:t> Thomas </a:t>
            </a:r>
            <a:r>
              <a:rPr lang="en-GB" dirty="0">
                <a:solidFill>
                  <a:srgbClr val="FFFFFF"/>
                </a:solidFill>
                <a:latin typeface="HelveticaNeueLT-Medium"/>
                <a:ea typeface="Times New Roman" panose="02020603050405020304" pitchFamily="18" charset="0"/>
              </a:rPr>
              <a:t>Tucker Building, Flat 6, 37 The Strand</a:t>
            </a:r>
            <a:r>
              <a:rPr lang="en-GB" sz="1800" dirty="0">
                <a:solidFill>
                  <a:srgbClr val="FFFFFF"/>
                </a:solidFill>
                <a:effectLst/>
                <a:latin typeface="HelveticaNeueLT-Medium"/>
                <a:ea typeface="Times New Roman" panose="02020603050405020304" pitchFamily="18" charset="0"/>
              </a:rPr>
              <a:t>, Exmouth, EX8 1AQ</a:t>
            </a:r>
            <a:endParaRPr lang="en-GB" sz="1800" dirty="0">
              <a:effectLst/>
              <a:latin typeface="Times New Roman" panose="02020603050405020304" pitchFamily="18" charset="0"/>
              <a:ea typeface="Times New Roman" panose="02020603050405020304" pitchFamily="18" charset="0"/>
            </a:endParaRPr>
          </a:p>
        </p:txBody>
      </p:sp>
      <p:sp>
        <p:nvSpPr>
          <p:cNvPr id="22" name="Text Box 19">
            <a:extLst>
              <a:ext uri="{FF2B5EF4-FFF2-40B4-BE49-F238E27FC236}">
                <a16:creationId xmlns:a16="http://schemas.microsoft.com/office/drawing/2014/main" id="{B5E09519-8895-6BE0-CC84-333AE5155FA9}"/>
              </a:ext>
            </a:extLst>
          </p:cNvPr>
          <p:cNvSpPr txBox="1">
            <a:spLocks noChangeArrowheads="1"/>
          </p:cNvSpPr>
          <p:nvPr/>
        </p:nvSpPr>
        <p:spPr bwMode="auto">
          <a:xfrm>
            <a:off x="8230915" y="741447"/>
            <a:ext cx="6480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800" dirty="0" err="1">
                <a:solidFill>
                  <a:srgbClr val="333333"/>
                </a:solidFill>
                <a:effectLst/>
                <a:latin typeface="Helvetica" pitchFamily="2" charset="0"/>
                <a:ea typeface="Times New Roman" panose="02020603050405020304" pitchFamily="18" charset="0"/>
                <a:cs typeface="HelveticaNeueLTStd-Bd"/>
              </a:rPr>
              <a:t>www.</a:t>
            </a:r>
            <a:r>
              <a:rPr lang="en-GB" sz="1800" dirty="0" err="1">
                <a:solidFill>
                  <a:srgbClr val="333333"/>
                </a:solidFill>
                <a:effectLst/>
                <a:latin typeface="Helvetica" pitchFamily="2" charset="0"/>
                <a:ea typeface="Times New Roman" panose="02020603050405020304" pitchFamily="18" charset="0"/>
                <a:cs typeface="HelveticaNeueLTStd-Md"/>
              </a:rPr>
              <a:t>pennys.net</a:t>
            </a:r>
            <a:endParaRPr lang="en-GB" sz="12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CFCBF282-AD09-E914-C52C-EB3FBC53349C}"/>
              </a:ext>
            </a:extLst>
          </p:cNvPr>
          <p:cNvCxnSpPr/>
          <p:nvPr/>
        </p:nvCxnSpPr>
        <p:spPr>
          <a:xfrm>
            <a:off x="7751591" y="9682947"/>
            <a:ext cx="7078779" cy="0"/>
          </a:xfrm>
          <a:prstGeom prst="line">
            <a:avLst/>
          </a:prstGeom>
          <a:ln w="28575">
            <a:solidFill>
              <a:srgbClr val="0057A7"/>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6F1A157-92E8-A84F-7708-EA363B8D6491}"/>
              </a:ext>
            </a:extLst>
          </p:cNvPr>
          <p:cNvSpPr>
            <a:spLocks noChangeArrowheads="1"/>
          </p:cNvSpPr>
          <p:nvPr/>
        </p:nvSpPr>
        <p:spPr bwMode="auto">
          <a:xfrm>
            <a:off x="408260" y="359887"/>
            <a:ext cx="6840220" cy="9972040"/>
          </a:xfrm>
          <a:prstGeom prst="rect">
            <a:avLst/>
          </a:prstGeom>
          <a:noFill/>
          <a:ln w="44450">
            <a:solidFill>
              <a:srgbClr val="0057A8"/>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 name="Text Box 22">
            <a:extLst>
              <a:ext uri="{FF2B5EF4-FFF2-40B4-BE49-F238E27FC236}">
                <a16:creationId xmlns:a16="http://schemas.microsoft.com/office/drawing/2014/main" id="{24A89932-7C65-608A-E3EC-D32690BE7309}"/>
              </a:ext>
            </a:extLst>
          </p:cNvPr>
          <p:cNvSpPr txBox="1">
            <a:spLocks noChangeArrowheads="1"/>
          </p:cNvSpPr>
          <p:nvPr/>
        </p:nvSpPr>
        <p:spPr bwMode="auto">
          <a:xfrm>
            <a:off x="592579" y="9682947"/>
            <a:ext cx="6480175" cy="45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r>
              <a:rPr lang="en-GB" sz="600">
                <a:solidFill>
                  <a:srgbClr val="000000"/>
                </a:solidFill>
                <a:effectLst/>
                <a:latin typeface="Helvetica" pitchFamily="2" charset="0"/>
                <a:ea typeface="Times New Roman" panose="02020603050405020304" pitchFamily="18" charset="0"/>
                <a:cs typeface="Times-Italic" pitchFamily="2" charset="0"/>
              </a:rPr>
              <a:t>Pennys Estate Agents Limited for themselves and for the vendor of this property whose agents they are give notice that:- (1) These particulars do not constitute any part of an offer or a contract. (2) All statements contained in these particulars are made without responsibility on the part of Pennys Estate Agents Limited. (3) None of the statements contained in these particulars are to be relied upon as a statement or representation of fact. (4) Any intending purchaser must satisfy himself/herself by inspection or otherwise as to the correctness of each of the statements contained in these particulars. (5) The vendor does not make or give and neither do Pennys Estate Agents Limited nor any person in their employment has any authority to make or give any representation or warranty whatever in relation to this property.</a:t>
            </a:r>
            <a:endParaRPr lang="en-GB" sz="1200">
              <a:effectLst/>
              <a:latin typeface="Times New Roman" panose="02020603050405020304" pitchFamily="18" charset="0"/>
              <a:ea typeface="Times New Roman" panose="02020603050405020304" pitchFamily="18" charset="0"/>
            </a:endParaRPr>
          </a:p>
          <a:p>
            <a:r>
              <a:rPr lang="en-GB" sz="600">
                <a:solidFill>
                  <a:srgbClr val="000000"/>
                </a:solidFill>
                <a:effectLst/>
                <a:latin typeface="Helvetica"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pic>
        <p:nvPicPr>
          <p:cNvPr id="53" name="Picture 52">
            <a:extLst>
              <a:ext uri="{FF2B5EF4-FFF2-40B4-BE49-F238E27FC236}">
                <a16:creationId xmlns:a16="http://schemas.microsoft.com/office/drawing/2014/main" id="{9EC478D6-12EA-3601-26AA-1125E32778FF}"/>
              </a:ext>
            </a:extLst>
          </p:cNvPr>
          <p:cNvPicPr>
            <a:picLocks noChangeAspect="1"/>
          </p:cNvPicPr>
          <p:nvPr/>
        </p:nvPicPr>
        <p:blipFill>
          <a:blip r:embed="rId3">
            <a:extLst>
              <a:ext uri="{28A0092B-C50C-407E-A947-70E740481C1C}">
                <a14:useLocalDpi xmlns:a14="http://schemas.microsoft.com/office/drawing/2010/main" val="0"/>
              </a:ext>
            </a:extLst>
          </a:blip>
          <a:srcRect b="35262"/>
          <a:stretch>
            <a:fillRect/>
          </a:stretch>
        </p:blipFill>
        <p:spPr bwMode="auto">
          <a:xfrm>
            <a:off x="7746699" y="9950366"/>
            <a:ext cx="1910470" cy="437313"/>
          </a:xfrm>
          <a:prstGeom prst="rect">
            <a:avLst/>
          </a:prstGeom>
          <a:noFill/>
        </p:spPr>
      </p:pic>
      <p:sp>
        <p:nvSpPr>
          <p:cNvPr id="54" name="Text Box 20">
            <a:extLst>
              <a:ext uri="{FF2B5EF4-FFF2-40B4-BE49-F238E27FC236}">
                <a16:creationId xmlns:a16="http://schemas.microsoft.com/office/drawing/2014/main" id="{8F2A2BE9-1C5F-7733-10AA-F18CCE2B41B7}"/>
              </a:ext>
            </a:extLst>
          </p:cNvPr>
          <p:cNvSpPr txBox="1">
            <a:spLocks noChangeArrowheads="1"/>
          </p:cNvSpPr>
          <p:nvPr/>
        </p:nvSpPr>
        <p:spPr bwMode="auto">
          <a:xfrm>
            <a:off x="7746699" y="9805151"/>
            <a:ext cx="677518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Bd"/>
              </a:rPr>
              <a:t>PENNYS ESTATE AGENTS</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818285"/>
                </a:solidFill>
                <a:effectLst/>
                <a:latin typeface="Frutiger LT Std 55 Roman"/>
                <a:ea typeface="Times New Roman" panose="02020603050405020304" pitchFamily="18" charset="0"/>
                <a:cs typeface="HelveticaNeueLTStd-Lt"/>
              </a:rPr>
              <a:t>2 Rolle House, Rolle Street, Exmouth, Devon, EX8 2SN</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Lt"/>
              </a:rPr>
              <a:t>Tel:</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a:solidFill>
                  <a:srgbClr val="818285"/>
                </a:solidFill>
                <a:effectLst/>
                <a:latin typeface="Frutiger LT Std 55 Roman"/>
                <a:ea typeface="Times New Roman" panose="02020603050405020304" pitchFamily="18" charset="0"/>
                <a:cs typeface="HelveticaNeueLTStd-Md"/>
              </a:rPr>
              <a:t>01395 264111 </a:t>
            </a:r>
            <a:r>
              <a:rPr lang="en-GB" sz="1100" dirty="0" err="1">
                <a:solidFill>
                  <a:srgbClr val="0057A8"/>
                </a:solidFill>
                <a:effectLst/>
                <a:latin typeface="Frutiger LT Std 55 Roman"/>
                <a:ea typeface="Times New Roman" panose="02020603050405020304" pitchFamily="18" charset="0"/>
                <a:cs typeface="HelveticaNeueLTStd-Lt"/>
              </a:rPr>
              <a:t>EMail</a:t>
            </a:r>
            <a:r>
              <a:rPr lang="en-GB" sz="1100" dirty="0">
                <a:solidFill>
                  <a:srgbClr val="0057A8"/>
                </a:solidFill>
                <a:effectLst/>
                <a:latin typeface="Frutiger LT Std 55 Roman"/>
                <a:ea typeface="Times New Roman" panose="02020603050405020304" pitchFamily="18" charset="0"/>
                <a:cs typeface="HelveticaNeueLTStd-Lt"/>
              </a:rPr>
              <a:t>:</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err="1">
                <a:solidFill>
                  <a:srgbClr val="818285"/>
                </a:solidFill>
                <a:effectLst/>
                <a:latin typeface="Frutiger LT Std 55 Roman"/>
                <a:ea typeface="Times New Roman" panose="02020603050405020304" pitchFamily="18" charset="0"/>
                <a:cs typeface="HelveticaNeueLTStd-Md"/>
              </a:rPr>
              <a:t>help@pennys.net</a:t>
            </a:r>
            <a:endParaRPr lang="en-GB" sz="1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D572870-F8B2-B9BC-1A37-B015BCF31B4B}"/>
              </a:ext>
            </a:extLst>
          </p:cNvPr>
          <p:cNvSpPr txBox="1"/>
          <p:nvPr/>
        </p:nvSpPr>
        <p:spPr>
          <a:xfrm>
            <a:off x="14581541" y="4320142"/>
            <a:ext cx="3155749" cy="1607304"/>
          </a:xfrm>
          <a:prstGeom prst="rect">
            <a:avLst/>
          </a:prstGeom>
          <a:noFill/>
          <a:ln>
            <a:noFill/>
          </a:ln>
        </p:spPr>
        <p:txBody>
          <a:bodyPr wrap="square" rtlCol="0">
            <a:spAutoFit/>
          </a:bodyPr>
          <a:lstStyle/>
          <a:p>
            <a:endParaRPr lang="en-GB" dirty="0"/>
          </a:p>
        </p:txBody>
      </p:sp>
      <p:pic>
        <p:nvPicPr>
          <p:cNvPr id="1026" name="Picture 2">
            <a:extLst>
              <a:ext uri="{FF2B5EF4-FFF2-40B4-BE49-F238E27FC236}">
                <a16:creationId xmlns:a16="http://schemas.microsoft.com/office/drawing/2014/main" id="{4D13459A-FF7A-FCCB-C42F-1199D9924E1A}"/>
              </a:ext>
            </a:extLst>
          </p:cNvPr>
          <p:cNvPicPr>
            <a:picLocks noChangeAspect="1" noChangeArrowheads="1"/>
          </p:cNvPicPr>
          <p:nvPr/>
        </p:nvPicPr>
        <p:blipFill>
          <a:blip r:embed="rId4"/>
          <a:srcRect/>
          <a:stretch/>
        </p:blipFill>
        <p:spPr bwMode="auto">
          <a:xfrm>
            <a:off x="8120419" y="2613067"/>
            <a:ext cx="6345020" cy="4474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1A75E3-4934-DB28-CD3A-701109B16DBE}"/>
              </a:ext>
            </a:extLst>
          </p:cNvPr>
          <p:cNvPicPr>
            <a:picLocks noChangeAspect="1" noChangeArrowheads="1"/>
          </p:cNvPicPr>
          <p:nvPr/>
        </p:nvPicPr>
        <p:blipFill>
          <a:blip r:embed="rId5"/>
          <a:srcRect/>
          <a:stretch/>
        </p:blipFill>
        <p:spPr bwMode="auto">
          <a:xfrm>
            <a:off x="653912" y="582518"/>
            <a:ext cx="3111435" cy="23789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DA2AA65-6B32-34E4-EA1C-213C1171C05A}"/>
              </a:ext>
            </a:extLst>
          </p:cNvPr>
          <p:cNvPicPr>
            <a:picLocks noChangeAspect="1" noChangeArrowheads="1"/>
          </p:cNvPicPr>
          <p:nvPr/>
        </p:nvPicPr>
        <p:blipFill>
          <a:blip r:embed="rId6"/>
          <a:srcRect/>
          <a:stretch/>
        </p:blipFill>
        <p:spPr bwMode="auto">
          <a:xfrm>
            <a:off x="3877812" y="582518"/>
            <a:ext cx="3171953" cy="2378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80F6E74-FCDC-F11D-640A-3505AB6D3EFA}"/>
              </a:ext>
            </a:extLst>
          </p:cNvPr>
          <p:cNvPicPr>
            <a:picLocks noChangeAspect="1" noChangeArrowheads="1"/>
          </p:cNvPicPr>
          <p:nvPr/>
        </p:nvPicPr>
        <p:blipFill>
          <a:blip r:embed="rId7"/>
          <a:srcRect/>
          <a:stretch/>
        </p:blipFill>
        <p:spPr bwMode="auto">
          <a:xfrm>
            <a:off x="650275" y="3113639"/>
            <a:ext cx="3111435" cy="21817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86DFEDF-53F9-B000-D942-4F7DEB58EB5A}"/>
              </a:ext>
            </a:extLst>
          </p:cNvPr>
          <p:cNvPicPr>
            <a:picLocks noChangeAspect="1" noChangeArrowheads="1"/>
          </p:cNvPicPr>
          <p:nvPr/>
        </p:nvPicPr>
        <p:blipFill>
          <a:blip r:embed="rId8"/>
          <a:srcRect/>
          <a:stretch/>
        </p:blipFill>
        <p:spPr bwMode="auto">
          <a:xfrm>
            <a:off x="3877812" y="3113639"/>
            <a:ext cx="3139485" cy="21817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7401396-9EB2-BE7E-816D-45BF1A9FF521}"/>
              </a:ext>
            </a:extLst>
          </p:cNvPr>
          <p:cNvPicPr>
            <a:picLocks noChangeAspect="1" noChangeArrowheads="1"/>
          </p:cNvPicPr>
          <p:nvPr/>
        </p:nvPicPr>
        <p:blipFill>
          <a:blip r:embed="rId9"/>
          <a:srcRect/>
          <a:stretch/>
        </p:blipFill>
        <p:spPr bwMode="auto">
          <a:xfrm>
            <a:off x="650275" y="5412065"/>
            <a:ext cx="3159624" cy="22161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F8C7C4B-79F3-C413-D553-F3DB7F025E50}"/>
              </a:ext>
            </a:extLst>
          </p:cNvPr>
          <p:cNvPicPr>
            <a:picLocks noChangeAspect="1" noChangeArrowheads="1"/>
          </p:cNvPicPr>
          <p:nvPr/>
        </p:nvPicPr>
        <p:blipFill>
          <a:blip r:embed="rId10"/>
          <a:srcRect/>
          <a:stretch/>
        </p:blipFill>
        <p:spPr bwMode="auto">
          <a:xfrm>
            <a:off x="3890141" y="5425110"/>
            <a:ext cx="3159624" cy="21900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hart of energy efficiency&#10;&#10;Description automatically generated">
            <a:extLst>
              <a:ext uri="{FF2B5EF4-FFF2-40B4-BE49-F238E27FC236}">
                <a16:creationId xmlns:a16="http://schemas.microsoft.com/office/drawing/2014/main" id="{12116CF5-866F-F33B-09AA-26E298D2A9A1}"/>
              </a:ext>
            </a:extLst>
          </p:cNvPr>
          <p:cNvPicPr>
            <a:picLocks noChangeAspect="1"/>
          </p:cNvPicPr>
          <p:nvPr/>
        </p:nvPicPr>
        <p:blipFill>
          <a:blip r:embed="rId11"/>
          <a:stretch>
            <a:fillRect/>
          </a:stretch>
        </p:blipFill>
        <p:spPr>
          <a:xfrm>
            <a:off x="2850520" y="7730332"/>
            <a:ext cx="1927957" cy="1870118"/>
          </a:xfrm>
          <a:prstGeom prst="rect">
            <a:avLst/>
          </a:prstGeom>
        </p:spPr>
      </p:pic>
    </p:spTree>
    <p:extLst>
      <p:ext uri="{BB962C8B-B14F-4D97-AF65-F5344CB8AC3E}">
        <p14:creationId xmlns:p14="http://schemas.microsoft.com/office/powerpoint/2010/main" val="342575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6223F6-458B-E99C-D36C-F83874E3BA7C}"/>
              </a:ext>
            </a:extLst>
          </p:cNvPr>
          <p:cNvSpPr>
            <a:spLocks noChangeArrowheads="1"/>
          </p:cNvSpPr>
          <p:nvPr/>
        </p:nvSpPr>
        <p:spPr bwMode="auto">
          <a:xfrm>
            <a:off x="359093"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 name="Rectangle 4">
            <a:extLst>
              <a:ext uri="{FF2B5EF4-FFF2-40B4-BE49-F238E27FC236}">
                <a16:creationId xmlns:a16="http://schemas.microsoft.com/office/drawing/2014/main" id="{BE30A96B-7BF2-8E4F-34A1-0C71741340FA}"/>
              </a:ext>
            </a:extLst>
          </p:cNvPr>
          <p:cNvSpPr>
            <a:spLocks noChangeArrowheads="1"/>
          </p:cNvSpPr>
          <p:nvPr/>
        </p:nvSpPr>
        <p:spPr bwMode="auto">
          <a:xfrm>
            <a:off x="7920038"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 name="TextBox 11">
            <a:extLst>
              <a:ext uri="{FF2B5EF4-FFF2-40B4-BE49-F238E27FC236}">
                <a16:creationId xmlns:a16="http://schemas.microsoft.com/office/drawing/2014/main" id="{CCBE93BF-9BF8-8E64-90F4-53084BDB732A}"/>
              </a:ext>
            </a:extLst>
          </p:cNvPr>
          <p:cNvSpPr txBox="1"/>
          <p:nvPr/>
        </p:nvSpPr>
        <p:spPr>
          <a:xfrm>
            <a:off x="539115" y="522605"/>
            <a:ext cx="6429244" cy="16404491"/>
          </a:xfrm>
          <a:prstGeom prst="rect">
            <a:avLst/>
          </a:prstGeom>
          <a:noFill/>
        </p:spPr>
        <p:txBody>
          <a:bodyPr wrap="square" rtlCol="0">
            <a:spAutoFit/>
          </a:bodyPr>
          <a:lstStyle/>
          <a:p>
            <a:pPr algn="ctr"/>
            <a:r>
              <a:rPr lang="en-GB" sz="1400" b="1" dirty="0">
                <a:effectLst/>
                <a:latin typeface="HelveticaNeueLT-Medium"/>
                <a:ea typeface="Times New Roman" panose="02020603050405020304" pitchFamily="18" charset="0"/>
              </a:rPr>
              <a:t>Thomas </a:t>
            </a:r>
            <a:r>
              <a:rPr lang="en-GB" sz="1400" b="1" dirty="0">
                <a:latin typeface="HelveticaNeueLT-Medium"/>
                <a:ea typeface="Times New Roman" panose="02020603050405020304" pitchFamily="18" charset="0"/>
              </a:rPr>
              <a:t>Tucker Building, Flat 6, 37 The Strand</a:t>
            </a:r>
            <a:r>
              <a:rPr lang="en-GB" sz="1400" b="1" dirty="0">
                <a:effectLst/>
                <a:latin typeface="HelveticaNeueLT-Medium"/>
                <a:ea typeface="Times New Roman" panose="02020603050405020304" pitchFamily="18" charset="0"/>
              </a:rPr>
              <a:t>, Exmouth, EX8 1AQ</a:t>
            </a:r>
            <a:br>
              <a:rPr lang="en-GB" sz="1250" dirty="0">
                <a:latin typeface="Helvetica" panose="020B0604020202020204" pitchFamily="34" charset="0"/>
                <a:cs typeface="Helvetica" panose="020B0604020202020204" pitchFamily="34" charset="0"/>
              </a:rPr>
            </a:br>
            <a:endParaRPr lang="en-GB" sz="1250" dirty="0">
              <a:effectLst/>
              <a:latin typeface="Helvetica" panose="020B0604020202020204" pitchFamily="34" charset="0"/>
              <a:ea typeface="Times New Roman" panose="02020603050405020304" pitchFamily="18" charset="0"/>
              <a:cs typeface="Helvetica" panose="020B0604020202020204" pitchFamily="34" charset="0"/>
            </a:endParaRPr>
          </a:p>
          <a:p>
            <a:endParaRPr lang="en-GB" sz="1400" b="1" dirty="0"/>
          </a:p>
          <a:p>
            <a:r>
              <a:rPr lang="en-GB" sz="1400" b="1" dirty="0"/>
              <a:t>THE ACCOMMODATION COMPRISES: </a:t>
            </a:r>
            <a:r>
              <a:rPr lang="en-GB" sz="1400" dirty="0"/>
              <a:t>  Communal entrance with door intercom serving two apartments with staircase rising to first floor, private front door to Reception Hall, store cupboard, staircase leading to second floor.</a:t>
            </a:r>
          </a:p>
          <a:p>
            <a:endParaRPr lang="en-GB" sz="1400" b="1" dirty="0"/>
          </a:p>
          <a:p>
            <a:r>
              <a:rPr lang="en-GB" sz="1400" b="1" dirty="0"/>
              <a:t>OPEN-PLAN KITCHEN &amp; LIVING ROOM:  </a:t>
            </a:r>
            <a:r>
              <a:rPr lang="en-GB" sz="1400" dirty="0"/>
              <a:t> 5.18m x 4.88m (17'0" x 16'0")  plus double glazed bay window fitted with sash style windows and overlooking the front elevation.  A bright spacious room comprising </a:t>
            </a:r>
            <a:r>
              <a:rPr lang="en-GB" sz="1400" b="1" dirty="0"/>
              <a:t>Kitchen Area </a:t>
            </a:r>
            <a:r>
              <a:rPr lang="en-GB" sz="1400" dirty="0"/>
              <a:t>fitted with wood effect worktops with matching splashbacks with inset  single drainer sink unit with mixer tap with glass splashback with cupboards, drawer units, plumbing for automatic washing machine beneath work surfaces, inset four-ring hob with glass splashback and chimney style extractor hood over with light and built-in oven below, wall mounted cupboards, radiator, </a:t>
            </a:r>
            <a:r>
              <a:rPr lang="en-GB" sz="1400" b="1" dirty="0"/>
              <a:t>LIVING AREA</a:t>
            </a:r>
            <a:r>
              <a:rPr lang="en-GB" sz="1400" dirty="0"/>
              <a:t>: fitted radiator, TV point and door entry phone.</a:t>
            </a:r>
          </a:p>
          <a:p>
            <a:endParaRPr lang="en-GB" sz="1400" dirty="0"/>
          </a:p>
          <a:p>
            <a:r>
              <a:rPr lang="en-GB" sz="1400" b="1" dirty="0"/>
              <a:t>SECOND FLOOR LANDING AREA:  </a:t>
            </a:r>
            <a:r>
              <a:rPr lang="en-GB" sz="1400" dirty="0"/>
              <a:t> Cupboard housing </a:t>
            </a:r>
            <a:r>
              <a:rPr lang="en-GB" sz="1400" dirty="0" err="1"/>
              <a:t>Baxi</a:t>
            </a:r>
            <a:r>
              <a:rPr lang="en-GB" sz="1400" dirty="0"/>
              <a:t> gas boiler for hot water and central heating and  electric consumer unit.</a:t>
            </a:r>
          </a:p>
          <a:p>
            <a:endParaRPr lang="en-GB" sz="1400" dirty="0"/>
          </a:p>
          <a:p>
            <a:r>
              <a:rPr lang="en-GB" sz="1400" b="1" dirty="0"/>
              <a:t>BEDROOM 1: </a:t>
            </a:r>
            <a:r>
              <a:rPr lang="en-GB" sz="1400" dirty="0"/>
              <a:t> 3.66m x 2.79m (12'0" x 9'2")  Double glazed sash style window to front aspect, TV point, radiator.</a:t>
            </a:r>
          </a:p>
          <a:p>
            <a:endParaRPr lang="en-GB" sz="1400" dirty="0"/>
          </a:p>
          <a:p>
            <a:r>
              <a:rPr lang="en-GB" sz="1400" b="1" dirty="0"/>
              <a:t>BEDROOM 2: </a:t>
            </a:r>
            <a:r>
              <a:rPr lang="en-GB" sz="1400" dirty="0"/>
              <a:t>  13.94m x 3.35m (12'11" x 11'0")  Built-in cupboard, clothes hanging rail, radiator, double glazed sash style window to front aspect, TV point.</a:t>
            </a:r>
          </a:p>
          <a:p>
            <a:endParaRPr lang="en-GB" sz="1400" dirty="0"/>
          </a:p>
          <a:p>
            <a:r>
              <a:rPr lang="en-GB" sz="1400" b="1" dirty="0"/>
              <a:t>BATHROOM/WC: </a:t>
            </a:r>
            <a:r>
              <a:rPr lang="en-GB" sz="1400" dirty="0"/>
              <a:t>  2.01m x 1.93m (6'7" x 6'4")  Comprising bath with shower attachment, pedestal wash hand basin, WC with push button flush, chrome heated towel rail, fitted wall mirror, recessed ceiling led spotlighting, ceiling extractor fan.</a:t>
            </a:r>
          </a:p>
          <a:p>
            <a:r>
              <a:rPr lang="en-GB" sz="1400" dirty="0"/>
              <a:t> </a:t>
            </a:r>
          </a:p>
          <a:p>
            <a:r>
              <a:rPr lang="en-GB" sz="1400" b="1" dirty="0"/>
              <a:t>TENURE &amp; OUTGOINGS:   To be confirmed.</a:t>
            </a:r>
          </a:p>
          <a:p>
            <a:endParaRPr lang="en-GB" sz="1400" b="1" dirty="0"/>
          </a:p>
          <a:p>
            <a:endParaRPr lang="en-GB" sz="1400" dirty="0"/>
          </a:p>
          <a:p>
            <a:r>
              <a:rPr lang="en-GB" sz="1000" b="1" dirty="0"/>
              <a:t>Mortgage Assistance:  </a:t>
            </a:r>
            <a:r>
              <a:rPr lang="en-GB" sz="1000" dirty="0"/>
              <a:t> We are pleased to recommend Meredith Morgan Taylor, who would be pleased to help no matter which estate agent you finally buy through. For a free initial chat please contact us on to arrange an appointment.  Your home may be repossessed if you do not keep up repayments on your mortgage. Meredith Morgan Taylor Ltd is an appointed representative of The Openwork Partnership, a trading style of Openwork Ltd which is authorised and regulated by the Financial Conduct Authority (FCA). </a:t>
            </a:r>
          </a:p>
          <a:p>
            <a:endParaRPr lang="en-GB" sz="1250" dirty="0">
              <a:latin typeface="Helvetica" panose="020B0604020202020204" pitchFamily="34" charset="0"/>
              <a:ea typeface="Times New Roman" panose="02020603050405020304" pitchFamily="18" charset="0"/>
              <a:cs typeface="Helvetica" panose="020B0604020202020204" pitchFamily="34" charset="0"/>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endParaRPr lang="en-GB" dirty="0">
              <a:latin typeface="Helvetica" panose="020B0604020202020204" pitchFamily="34" charset="0"/>
              <a:ea typeface="Times New Roman" panose="02020603050405020304" pitchFamily="18" charset="0"/>
              <a:cs typeface="Helvetica-Bold"/>
            </a:endParaRPr>
          </a:p>
          <a:p>
            <a:endParaRPr lang="en-GB" sz="1800" dirty="0">
              <a:effectLst/>
              <a:latin typeface="Helvetica" panose="020B0604020202020204" pitchFamily="34" charset="0"/>
              <a:ea typeface="Times New Roman" panose="02020603050405020304" pitchFamily="18" charset="0"/>
              <a:cs typeface="Helvetica-Bold"/>
            </a:endParaRPr>
          </a:p>
          <a:p>
            <a:br>
              <a:rPr lang="en-GB" sz="1800" dirty="0">
                <a:effectLst/>
                <a:latin typeface="Helvetica" panose="020B0604020202020204" pitchFamily="34" charset="0"/>
                <a:ea typeface="Times New Roman" panose="02020603050405020304" pitchFamily="18" charset="0"/>
                <a:cs typeface="Helvetica-Bold"/>
              </a:rPr>
            </a:br>
            <a:endParaRPr lang="en-US" sz="1100" dirty="0">
              <a:latin typeface="Helvetica" pitchFamily="2" charset="0"/>
            </a:endParaRPr>
          </a:p>
        </p:txBody>
      </p:sp>
      <p:sp>
        <p:nvSpPr>
          <p:cNvPr id="13" name="TextBox 12">
            <a:extLst>
              <a:ext uri="{FF2B5EF4-FFF2-40B4-BE49-F238E27FC236}">
                <a16:creationId xmlns:a16="http://schemas.microsoft.com/office/drawing/2014/main" id="{96F289B2-C3D7-742F-AA5D-DB0F07127B74}"/>
              </a:ext>
            </a:extLst>
          </p:cNvPr>
          <p:cNvSpPr txBox="1"/>
          <p:nvPr/>
        </p:nvSpPr>
        <p:spPr>
          <a:xfrm>
            <a:off x="8106563" y="522605"/>
            <a:ext cx="6429244" cy="7963719"/>
          </a:xfrm>
          <a:prstGeom prst="rect">
            <a:avLst/>
          </a:prstGeom>
          <a:noFill/>
        </p:spPr>
        <p:txBody>
          <a:bodyPr wrap="square" rtlCol="0">
            <a:spAutoFit/>
          </a:bodyPr>
          <a:lstStyle/>
          <a:p>
            <a:r>
              <a:rPr lang="en-GB" sz="1200" b="1" dirty="0">
                <a:solidFill>
                  <a:srgbClr val="333333"/>
                </a:solidFill>
                <a:effectLst/>
                <a:latin typeface="Helvetica" panose="020B0604020202020204" pitchFamily="34" charset="0"/>
                <a:ea typeface="Times New Roman" panose="02020603050405020304" pitchFamily="18" charset="0"/>
                <a:cs typeface="Helvetica-Bold"/>
              </a:rPr>
              <a:t>FLOOR PLAN: </a:t>
            </a: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dirty="0">
              <a:solidFill>
                <a:srgbClr val="333333"/>
              </a:solidFill>
              <a:latin typeface="Helvetica" panose="020B0604020202020204" pitchFamily="34" charset="0"/>
              <a:ea typeface="Times New Roman" panose="02020603050405020304" pitchFamily="18" charset="0"/>
            </a:endParaRPr>
          </a:p>
          <a:p>
            <a:endParaRPr lang="en-GB" sz="1250" dirty="0">
              <a:solidFill>
                <a:srgbClr val="333333"/>
              </a:solidFill>
              <a:effectLst/>
              <a:latin typeface="Helvetica" panose="020B0604020202020204" pitchFamily="34" charset="0"/>
              <a:ea typeface="Times New Roman" panose="02020603050405020304" pitchFamily="18" charset="0"/>
            </a:endParaRPr>
          </a:p>
          <a:p>
            <a:endParaRPr lang="en-GB" sz="1250" dirty="0">
              <a:effectLst/>
              <a:latin typeface="Times New Roman" panose="02020603050405020304" pitchFamily="18" charset="0"/>
              <a:ea typeface="Times New Roman" panose="02020603050405020304" pitchFamily="18" charset="0"/>
            </a:endParaRPr>
          </a:p>
        </p:txBody>
      </p:sp>
      <p:pic>
        <p:nvPicPr>
          <p:cNvPr id="9" name="Picture 8" descr="A floor plan of a house&#10;&#10;Description automatically generated">
            <a:extLst>
              <a:ext uri="{FF2B5EF4-FFF2-40B4-BE49-F238E27FC236}">
                <a16:creationId xmlns:a16="http://schemas.microsoft.com/office/drawing/2014/main" id="{F286B5A8-3697-5735-2DC4-3189CDDD59A7}"/>
              </a:ext>
            </a:extLst>
          </p:cNvPr>
          <p:cNvPicPr>
            <a:picLocks noChangeAspect="1"/>
          </p:cNvPicPr>
          <p:nvPr/>
        </p:nvPicPr>
        <p:blipFill>
          <a:blip r:embed="rId2"/>
          <a:stretch>
            <a:fillRect/>
          </a:stretch>
        </p:blipFill>
        <p:spPr>
          <a:xfrm>
            <a:off x="8106563" y="1571421"/>
            <a:ext cx="6429244" cy="3220901"/>
          </a:xfrm>
          <a:prstGeom prst="rect">
            <a:avLst/>
          </a:prstGeom>
        </p:spPr>
      </p:pic>
    </p:spTree>
    <p:extLst>
      <p:ext uri="{BB962C8B-B14F-4D97-AF65-F5344CB8AC3E}">
        <p14:creationId xmlns:p14="http://schemas.microsoft.com/office/powerpoint/2010/main" val="2682191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252</TotalTime>
  <Words>667</Words>
  <Application>Microsoft Office PowerPoint</Application>
  <PresentationFormat>Custom</PresentationFormat>
  <Paragraphs>99</Paragraphs>
  <Slides>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vt:i4>
      </vt:variant>
    </vt:vector>
  </HeadingPairs>
  <TitlesOfParts>
    <vt:vector size="11" baseType="lpstr">
      <vt:lpstr>Arial</vt:lpstr>
      <vt:lpstr>Calibri</vt:lpstr>
      <vt:lpstr>Calibri Light</vt:lpstr>
      <vt:lpstr>Frutiger LT Std 55 Roman</vt:lpstr>
      <vt:lpstr>Helvetica</vt:lpstr>
      <vt:lpstr>HelveticaNeueLT-Medium</vt:lpstr>
      <vt:lpstr>HelveticaNeueLT-Roman</vt:lpstr>
      <vt:lpstr>Times New Roman</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Caswell</dc:creator>
  <cp:lastModifiedBy>Exmouth Office Exmouth</cp:lastModifiedBy>
  <cp:revision>33</cp:revision>
  <cp:lastPrinted>2025-01-28T13:02:01Z</cp:lastPrinted>
  <dcterms:created xsi:type="dcterms:W3CDTF">2023-03-19T13:39:10Z</dcterms:created>
  <dcterms:modified xsi:type="dcterms:W3CDTF">2025-01-28T14:51:53Z</dcterms:modified>
</cp:coreProperties>
</file>