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3/27/2025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200" b="1" kern="100" dirty="0">
                <a:solidFill>
                  <a:srgbClr val="0070C0"/>
                </a:solidFill>
                <a:effectLst/>
                <a:latin typeface="Helvetica" panose="020B0604020202020204"/>
                <a:ea typeface="Aptos" panose="020B0004020202020204" pitchFamily="34" charset="0"/>
                <a:cs typeface="Helvetica" panose="020B0604020202020204"/>
              </a:rPr>
              <a:t>A Truly Stunning Period Terrace House Tastefully Refurbished Keeping Much Inherent Character </a:t>
            </a:r>
            <a:r>
              <a:rPr lang="en-GB" sz="1200" b="1" kern="100" dirty="0">
                <a:solidFill>
                  <a:srgbClr val="0070C0"/>
                </a:solidFill>
                <a:latin typeface="Helvetica" panose="020B0604020202020204"/>
                <a:ea typeface="Aptos" panose="020B0004020202020204" pitchFamily="34" charset="0"/>
                <a:cs typeface="Helvetica" panose="020B0604020202020204"/>
              </a:rPr>
              <a:t>Of</a:t>
            </a:r>
            <a:r>
              <a:rPr lang="en-GB" sz="1200" b="1" kern="100" dirty="0">
                <a:solidFill>
                  <a:srgbClr val="0070C0"/>
                </a:solidFill>
                <a:effectLst/>
                <a:latin typeface="Helvetica" panose="020B0604020202020204"/>
                <a:ea typeface="Aptos" panose="020B0004020202020204" pitchFamily="34" charset="0"/>
                <a:cs typeface="Helvetica" panose="020B0604020202020204"/>
              </a:rPr>
              <a:t> Its Era With Lovely Rear Garden, Off Road Parking And Architect Designed Workshop</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Entrance Vestibule * Reception Hall * Lounge * Sitting Room * Breakfast Area * Modern Kitchen * Dining Room * Garden Room * Ground Floor Utility Area/</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 Three First Floor Bedrooms * Spacious First Floor Bathroom Suite * Second Floor Bedroom And Bathroom/</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 Double Glazed Sash Style Windows * Gas Central Heating * Viewing Strongly Recommended  </a:t>
            </a:r>
          </a:p>
          <a:p>
            <a:pPr algn="ctr">
              <a:lnSpc>
                <a:spcPct val="107000"/>
              </a:lnSpc>
              <a:spcAft>
                <a:spcPts val="800"/>
              </a:spcAft>
            </a:pPr>
            <a:endParaRPr lang="en-GB" sz="12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£585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41 Raleigh Road</a:t>
            </a:r>
            <a:r>
              <a:rPr lang="en-GB" sz="1800" dirty="0">
                <a:solidFill>
                  <a:srgbClr val="FFFFFF"/>
                </a:solidFill>
                <a:effectLst/>
                <a:latin typeface="HelveticaNeueLT-Medium"/>
                <a:ea typeface="Times New Roman" panose="02020603050405020304" pitchFamily="18" charset="0"/>
              </a:rPr>
              <a:t>, Exmouth, EX8 2RX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9" y="2587498"/>
            <a:ext cx="6345020" cy="45108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82517"/>
            <a:ext cx="3111435" cy="23723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23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3640"/>
            <a:ext cx="3111435" cy="2166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913130" y="3113641"/>
            <a:ext cx="3159623" cy="21438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38537"/>
            <a:ext cx="3159624" cy="221610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1" y="5434356"/>
            <a:ext cx="3159624" cy="22489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DCD5FEAD-999A-702D-F2BE-8E33DADE915D}"/>
              </a:ext>
            </a:extLst>
          </p:cNvPr>
          <p:cNvPicPr>
            <a:picLocks noChangeAspect="1"/>
          </p:cNvPicPr>
          <p:nvPr/>
        </p:nvPicPr>
        <p:blipFill>
          <a:blip r:embed="rId11"/>
          <a:stretch>
            <a:fillRect/>
          </a:stretch>
        </p:blipFill>
        <p:spPr>
          <a:xfrm>
            <a:off x="2963551" y="7842060"/>
            <a:ext cx="1828521" cy="177366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788938"/>
          </a:xfrm>
          <a:prstGeom prst="rect">
            <a:avLst/>
          </a:prstGeom>
          <a:noFill/>
        </p:spPr>
        <p:txBody>
          <a:bodyPr wrap="square" rtlCol="0">
            <a:spAutoFit/>
          </a:bodyPr>
          <a:lstStyle/>
          <a:p>
            <a:pPr algn="ctr"/>
            <a:r>
              <a:rPr lang="en-GB" sz="1200" b="1" dirty="0">
                <a:solidFill>
                  <a:srgbClr val="333333"/>
                </a:solidFill>
                <a:latin typeface="Helvetica" panose="020B0604020202020204"/>
                <a:ea typeface="Times New Roman" panose="02020603050405020304" pitchFamily="18" charset="0"/>
                <a:cs typeface="Helvetica" panose="020B0604020202020204"/>
              </a:rPr>
              <a:t>41 Raleigh Road, Exmouth, EX8 2RX</a:t>
            </a: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b="1" dirty="0">
              <a:latin typeface="Helvetica" panose="020B0604020202020204"/>
              <a:cs typeface="Helvetica" panose="020B0604020202020204"/>
            </a:endParaRPr>
          </a:p>
          <a:p>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 Solid wood front door with feature arched window over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ENTRANCE VESTIBULE: </a:t>
            </a:r>
            <a:r>
              <a:rPr lang="en-GB" sz="1200" dirty="0">
                <a:latin typeface="Helvetica" panose="020B0604020202020204"/>
                <a:cs typeface="Helvetica" panose="020B0604020202020204"/>
              </a:rPr>
              <a:t>  Solid wood flooring, dado rail, inner solid wood door with patterned glass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RECEPTION HALL: </a:t>
            </a:r>
            <a:r>
              <a:rPr lang="en-GB" sz="1200" dirty="0">
                <a:latin typeface="Helvetica" panose="020B0604020202020204"/>
                <a:cs typeface="Helvetica" panose="020B0604020202020204"/>
              </a:rPr>
              <a:t>  Radiator, part tongue and groove walling to dado rail height, picture rail, stairs rising to first floor landing with useful understairs storage cupboard beneath, cupboard housing electric meter.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LOUNGE:  </a:t>
            </a:r>
            <a:r>
              <a:rPr lang="en-GB" sz="1200" dirty="0">
                <a:latin typeface="Helvetica" panose="020B0604020202020204"/>
                <a:cs typeface="Helvetica" panose="020B0604020202020204"/>
              </a:rPr>
              <a:t> 4.77m x 3.47m (15’8" x 11’5")   A charming room with wooden fire surround housing open fireplace with slate hearth, bespoke design dresser style unit in wall recess, radiator, picture rail, TV point, double glazed sash style window to front aspect with wooden window shutters.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FAMILY ROOM: </a:t>
            </a:r>
            <a:r>
              <a:rPr lang="en-GB" sz="1200" dirty="0">
                <a:latin typeface="Helvetica" panose="020B0604020202020204"/>
                <a:cs typeface="Helvetica" panose="020B0604020202020204"/>
              </a:rPr>
              <a:t>  4.29m x 3.52m (14’1" x 11’7")   Stripped wood flooring, radiator, wood burning stove housed in chimney recess standing on a slate hearth with oak beam over, TV point, picture rail, archway through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BREAKFAST ROOM:</a:t>
            </a:r>
            <a:r>
              <a:rPr lang="en-GB" sz="1200" dirty="0">
                <a:latin typeface="Helvetica" panose="020B0604020202020204"/>
                <a:cs typeface="Helvetica" panose="020B0604020202020204"/>
              </a:rPr>
              <a:t>   2.38m x 2.20m (7’10" x 7’3")  Double glazed double doors opening onto the rear garden, vaulted style ceiling with double glazed </a:t>
            </a:r>
            <a:r>
              <a:rPr lang="en-GB" sz="1200" dirty="0" err="1">
                <a:latin typeface="Helvetica" panose="020B0604020202020204"/>
                <a:cs typeface="Helvetica" panose="020B0604020202020204"/>
              </a:rPr>
              <a:t>velux</a:t>
            </a:r>
            <a:r>
              <a:rPr lang="en-GB" sz="1200" dirty="0">
                <a:latin typeface="Helvetica" panose="020B0604020202020204"/>
                <a:cs typeface="Helvetica" panose="020B0604020202020204"/>
              </a:rPr>
              <a:t> window allowing an abundance of light, radiator, opening through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KITCHEN:  </a:t>
            </a:r>
            <a:r>
              <a:rPr lang="en-GB" sz="1200" dirty="0">
                <a:latin typeface="Helvetica" panose="020B0604020202020204"/>
                <a:cs typeface="Helvetica" panose="020B0604020202020204"/>
              </a:rPr>
              <a:t> 4.50m x 2.44m (14’9" x 8')   A modern kitchen with fitted range of wood-effect worktops with matching splashbacks, with range of cupboards and drawer units, integrated dishwasher beneath worktops, inset Blanco single drainer sink unit with mixer tap with tiled splashback and display lighting over sink area, range of wall mounted cupboards incorporating a microwave oven, solid wood flooring, radiator, secondary glazed sash window, radiator, recessed ceiling spotlighting, space for upright fridge/freezer, opening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DINING ROOM: </a:t>
            </a:r>
            <a:r>
              <a:rPr lang="en-GB" sz="1200" dirty="0">
                <a:latin typeface="Helvetica" panose="020B0604020202020204"/>
                <a:cs typeface="Helvetica" panose="020B0604020202020204"/>
              </a:rPr>
              <a:t> 3.70m x 2.44m (12’2" x 8')  With wood-effect flooring, radiator, uPVC double glazed window overlooking the garden, double glazed </a:t>
            </a:r>
            <a:r>
              <a:rPr lang="en-GB" sz="1200" dirty="0" err="1">
                <a:latin typeface="Helvetica" panose="020B0604020202020204"/>
                <a:cs typeface="Helvetica" panose="020B0604020202020204"/>
              </a:rPr>
              <a:t>velux</a:t>
            </a:r>
            <a:r>
              <a:rPr lang="en-GB" sz="1200" dirty="0">
                <a:latin typeface="Helvetica" panose="020B0604020202020204"/>
                <a:cs typeface="Helvetica" panose="020B0604020202020204"/>
              </a:rPr>
              <a:t> window again allowing an abundance of light into the room, double glazed double doors opening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CONSERVATORY:</a:t>
            </a:r>
            <a:r>
              <a:rPr lang="en-GB" sz="1200" dirty="0">
                <a:latin typeface="Helvetica" panose="020B0604020202020204"/>
                <a:cs typeface="Helvetica" panose="020B0604020202020204"/>
              </a:rPr>
              <a:t>  3.28m x 2.44m (10’9" x 8')   A useful area with double glazed windows and double glazed double doors opening onto the rear garden, wood-effect flooring, wall light.</a:t>
            </a:r>
          </a:p>
          <a:p>
            <a:endParaRPr lang="en-GB" sz="1200" dirty="0">
              <a:latin typeface="Helvetica" panose="020B0604020202020204"/>
              <a:cs typeface="Helvetica" panose="020B0604020202020204"/>
            </a:endParaRPr>
          </a:p>
          <a:p>
            <a:r>
              <a:rPr lang="en-GB" sz="1200" dirty="0">
                <a:latin typeface="Helvetica" panose="020B0604020202020204"/>
                <a:cs typeface="Helvetica" panose="020B0604020202020204"/>
              </a:rPr>
              <a:t>From the breakfast area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GROUND FLOOR UTILITY/WC:  </a:t>
            </a:r>
            <a:r>
              <a:rPr lang="en-GB" sz="1200" dirty="0">
                <a:latin typeface="Helvetica" panose="020B0604020202020204"/>
                <a:cs typeface="Helvetica" panose="020B0604020202020204"/>
              </a:rPr>
              <a:t>2.24m x 0.94m (7'4" x 3'1")   With plumbing for automatic washing machine under display surface and shelving, wash hand basin, WC with push button flush, electric heated towel rail, extensively tiled walls and tiled flooring, recessed ceiling led lighting, double glazed window with patterned glass.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LANDING:</a:t>
            </a:r>
            <a:r>
              <a:rPr lang="en-GB" sz="1200" dirty="0">
                <a:latin typeface="Helvetica" panose="020B0604020202020204"/>
                <a:cs typeface="Helvetica" panose="020B0604020202020204"/>
              </a:rPr>
              <a:t>   Picture rail, picture window to rear aspect, staircase rising to second floor with useful understairs recess and cupboard, walk-in store cupboard with power, telephone point, window, coat rail.</a:t>
            </a:r>
          </a:p>
          <a:p>
            <a:endParaRPr lang="en-GB" sz="1200" dirty="0">
              <a:latin typeface="Helvetica" panose="020B0604020202020204"/>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5904354"/>
          </a:xfrm>
          <a:prstGeom prst="rect">
            <a:avLst/>
          </a:prstGeom>
          <a:noFill/>
        </p:spPr>
        <p:txBody>
          <a:bodyPr wrap="square" rtlCol="0">
            <a:spAutoFit/>
          </a:bodyPr>
          <a:lstStyle/>
          <a:p>
            <a:r>
              <a:rPr lang="en-GB" sz="1200" b="1" dirty="0">
                <a:latin typeface="Helvetica" panose="020B0604020202020204"/>
                <a:cs typeface="Helvetica" panose="020B0604020202020204"/>
              </a:rPr>
              <a:t>BEDROOM 1:</a:t>
            </a:r>
            <a:r>
              <a:rPr lang="en-GB" sz="1200" dirty="0">
                <a:latin typeface="Helvetica" panose="020B0604020202020204"/>
                <a:cs typeface="Helvetica" panose="020B0604020202020204"/>
              </a:rPr>
              <a:t>  3.99m x 3.47m (13’1" x 11'5")  into wall recess, one of which is fitted with a built-in shelved storage cupboard.   Feature ornate fireplace with tiled hearth, radiator, picture rail, stripped wood flooring, double glazed sash window to rear aspect.  </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2:  </a:t>
            </a:r>
            <a:r>
              <a:rPr lang="en-GB" sz="1200" dirty="0">
                <a:latin typeface="Helvetica" panose="020B0604020202020204"/>
                <a:cs typeface="Helvetica" panose="020B0604020202020204"/>
              </a:rPr>
              <a:t>4.27m x 3.50m (14' x 11'6")  into wall recesses.   With feature ornate fireplace, radiator, double glazed sash window to front aspect, picture.</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3:  </a:t>
            </a:r>
            <a:r>
              <a:rPr lang="en-GB" sz="1200" dirty="0">
                <a:latin typeface="Helvetica" panose="020B0604020202020204"/>
                <a:cs typeface="Helvetica" panose="020B0604020202020204"/>
              </a:rPr>
              <a:t> 2.36m x 1.83m (7’9" x 6'")    Picture rail, radiator, double glazed sash window to front aspect. </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BATHROOM/WC:  </a:t>
            </a:r>
            <a:r>
              <a:rPr lang="en-GB" sz="1200" dirty="0">
                <a:latin typeface="Helvetica" panose="020B0604020202020204"/>
                <a:cs typeface="Helvetica" panose="020B0604020202020204"/>
              </a:rPr>
              <a:t> 3.52m x 2.44m (11’7" x 8’)   A spacious room fitted with claw foot bath with tiling to splash prone area, shower splash screen and shower unit over, pedestal wash hand basin, WC, chrome heated towel rail, further tiling to splash prone areas, linen cupboard, radiator, double glazed sash window to rear aspect, recessed ceiling spotlighting.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SECOND FLOOR LANDING AREA:  </a:t>
            </a:r>
            <a:r>
              <a:rPr lang="en-GB" sz="1200" dirty="0">
                <a:latin typeface="Helvetica" panose="020B0604020202020204"/>
                <a:cs typeface="Helvetica" panose="020B0604020202020204"/>
              </a:rPr>
              <a:t> Double glazed </a:t>
            </a:r>
            <a:r>
              <a:rPr lang="en-GB" sz="1200" dirty="0" err="1">
                <a:latin typeface="Helvetica" panose="020B0604020202020204"/>
                <a:cs typeface="Helvetica" panose="020B0604020202020204"/>
              </a:rPr>
              <a:t>velux</a:t>
            </a:r>
            <a:r>
              <a:rPr lang="en-GB" sz="1200" dirty="0">
                <a:latin typeface="Helvetica" panose="020B0604020202020204"/>
                <a:cs typeface="Helvetica" panose="020B0604020202020204"/>
              </a:rPr>
              <a:t> window, access to eaves storage space.</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4: </a:t>
            </a:r>
            <a:r>
              <a:rPr lang="en-GB" sz="1200" dirty="0">
                <a:latin typeface="Helvetica" panose="020B0604020202020204"/>
                <a:cs typeface="Helvetica" panose="020B0604020202020204"/>
              </a:rPr>
              <a:t>  4.06m x 3.62m (13’4" x 11’11")  A wonderful bedroom suite with two double glazed sash style windows to rear aspect enjoying views over the town to estuary and coastline in the distance, radiator, part sloping ceiling with double glazed </a:t>
            </a:r>
            <a:r>
              <a:rPr lang="en-GB" sz="1200" dirty="0" err="1">
                <a:latin typeface="Helvetica" panose="020B0604020202020204"/>
                <a:cs typeface="Helvetica" panose="020B0604020202020204"/>
              </a:rPr>
              <a:t>velux</a:t>
            </a:r>
            <a:r>
              <a:rPr lang="en-GB" sz="1200" dirty="0">
                <a:latin typeface="Helvetica" panose="020B0604020202020204"/>
                <a:cs typeface="Helvetica" panose="020B0604020202020204"/>
              </a:rPr>
              <a:t> window to front aspect, access to eaves storage space,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BATHROOM/WC: </a:t>
            </a:r>
            <a:r>
              <a:rPr lang="en-GB" sz="1200" dirty="0">
                <a:latin typeface="Helvetica" panose="020B0604020202020204"/>
                <a:cs typeface="Helvetica" panose="020B0604020202020204"/>
              </a:rPr>
              <a:t>  1.98m x 1.7m (6'6" x 5'7")  Bath with shower splash screen and shower unit over set in a tiled surround, pedestal wash basin with tiled splashback, WC with push button flush, radiator, double glazed sash style window to rear aspect, again enjoying lovely views across the town to the estuary, recessed ceiling spotlighting, chrome heated towel rail.</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  To the front of the property is an attractive garden enclosure.  The rear garden is a lovely feature of the property and is a good size being so close to the town centre, enjoying a patio sun terrace, outside cold water tap, decorative stone seating area with pergola over, lawned area of garden, two raised vegetable plots, decorative stone pathway leading to the rear of the garden to a decorative stone PARKING AREA, accessed via wooden folding gates into wide service lane, architect designed </a:t>
            </a:r>
            <a:r>
              <a:rPr lang="en-GB" sz="1200" b="1" dirty="0">
                <a:latin typeface="Helvetica" panose="020B0604020202020204"/>
                <a:cs typeface="Helvetica" panose="020B0604020202020204"/>
              </a:rPr>
              <a:t>WORKSHOP/GARDEN OFFICE: </a:t>
            </a:r>
            <a:r>
              <a:rPr lang="en-GB" sz="1200" dirty="0">
                <a:latin typeface="Helvetica" panose="020B0604020202020204"/>
                <a:cs typeface="Helvetica" panose="020B0604020202020204"/>
              </a:rPr>
              <a:t> 3.15m x 2.74m (10'4" x 9'0") with high vaulted style ceiling, power and light connected, double glazed windows, fitted cupboards, fully insulated.  There is also a water pipe and internet cable, which are not connected, making this a very useful garden office. </a:t>
            </a:r>
          </a:p>
          <a:p>
            <a:r>
              <a:rPr lang="en-GB" sz="1200" b="1" dirty="0">
                <a:latin typeface="Helvetica" panose="020B0604020202020204"/>
                <a:cs typeface="Helvetica" panose="020B0604020202020204"/>
              </a:rPr>
              <a:t>STOREROOM:</a:t>
            </a:r>
            <a:r>
              <a:rPr lang="en-GB" sz="1200" dirty="0">
                <a:latin typeface="Helvetica" panose="020B0604020202020204"/>
                <a:cs typeface="Helvetica" panose="020B0604020202020204"/>
              </a:rPr>
              <a:t>   2.44m x 2.13m (8'0" x 7'0")   Very useful area with high ceiling, there is a boarded storage area, electric consumer unit with wiring in place to fit solar panels if required.   Outside garden lighting.</a:t>
            </a:r>
          </a:p>
          <a:p>
            <a:r>
              <a:rPr lang="en-GB" sz="1200" dirty="0">
                <a:latin typeface="Helvetica" panose="020B0604020202020204"/>
                <a:cs typeface="Helvetica" panose="020B0604020202020204"/>
              </a:rPr>
              <a:t>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Separate insert.</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TotalTime>
  <Words>1331</Words>
  <Application>Microsoft Office PowerPoint</Application>
  <PresentationFormat>Custom</PresentationFormat>
  <Paragraphs>126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34</cp:revision>
  <cp:lastPrinted>2025-03-12T13:58:38Z</cp:lastPrinted>
  <dcterms:created xsi:type="dcterms:W3CDTF">2023-03-19T13:39:10Z</dcterms:created>
  <dcterms:modified xsi:type="dcterms:W3CDTF">2025-03-27T16:41:55Z</dcterms:modified>
</cp:coreProperties>
</file>