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11/26/2024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5.wdp"/><Relationship Id="rId18" Type="http://schemas.microsoft.com/office/2007/relationships/hdphoto" Target="../media/hdphoto7.wdp"/><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image" Target="../media/image7.png"/><Relationship Id="rId17" Type="http://schemas.openxmlformats.org/officeDocument/2006/relationships/image" Target="../media/image10.png"/><Relationship Id="rId2" Type="http://schemas.openxmlformats.org/officeDocument/2006/relationships/image" Target="../media/image1.jpg"/><Relationship Id="rId16"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186729"/>
            <a:ext cx="6120130" cy="20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2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Bright And Spacious First Floor Retirement Apartment Enjoying A Tucked Away Location, Yet Situated Close To The Heart Of Exmouth Town Centre,                     Just Off Exeter Road</a:t>
            </a:r>
          </a:p>
          <a:p>
            <a:pPr algn="ctr">
              <a:lnSpc>
                <a:spcPct val="107000"/>
              </a:lnSpc>
              <a:spcAft>
                <a:spcPts val="800"/>
              </a:spcAft>
            </a:pPr>
            <a:r>
              <a:rPr lang="en-GB" sz="1400" b="1" u="sng"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PRICE REFLECTS CURRENT LEN</a:t>
            </a:r>
            <a:r>
              <a:rPr lang="en-GB" sz="1400" b="1" u="sng" kern="100" dirty="0">
                <a:solidFill>
                  <a:srgbClr val="0070C0"/>
                </a:solidFill>
                <a:latin typeface="Helvetica" panose="020B0604020202020204" pitchFamily="34" charset="0"/>
                <a:ea typeface="Aptos" panose="020B0004020202020204" pitchFamily="34" charset="0"/>
                <a:cs typeface="Helvetica" panose="020B0604020202020204" pitchFamily="34" charset="0"/>
              </a:rPr>
              <a:t>GTH OF LEASE</a:t>
            </a:r>
            <a:endParaRPr lang="en-GB" sz="1200" u="sng" kern="100" dirty="0">
              <a:effectLst/>
              <a:latin typeface="Helvetica" panose="020B0604020202020204" pitchFamily="34" charset="0"/>
              <a:ea typeface="Aptos" panose="020B0004020202020204" pitchFamily="34" charset="0"/>
              <a:cs typeface="Helvetica" panose="020B0604020202020204" pitchFamily="34" charset="0"/>
            </a:endParaRPr>
          </a:p>
          <a:p>
            <a:pPr algn="ctr">
              <a:lnSpc>
                <a:spcPct val="107000"/>
              </a:lnSpc>
              <a:spcAft>
                <a:spcPts val="800"/>
              </a:spcAft>
            </a:pPr>
            <a:r>
              <a:rPr lang="en-GB" sz="1200" kern="100" dirty="0">
                <a:effectLst/>
                <a:latin typeface="Helvetica" panose="020B0604020202020204" pitchFamily="34" charset="0"/>
                <a:ea typeface="Aptos" panose="020B0004020202020204" pitchFamily="34" charset="0"/>
                <a:cs typeface="Helvetica" panose="020B0604020202020204" pitchFamily="34" charset="0"/>
              </a:rPr>
              <a:t>Stairs &amp; Lift </a:t>
            </a:r>
            <a:r>
              <a:rPr lang="en-GB" sz="1200" kern="100">
                <a:effectLst/>
                <a:latin typeface="Helvetica" panose="020B0604020202020204" pitchFamily="34" charset="0"/>
                <a:ea typeface="Aptos" panose="020B0004020202020204" pitchFamily="34" charset="0"/>
                <a:cs typeface="Helvetica" panose="020B0604020202020204" pitchFamily="34" charset="0"/>
              </a:rPr>
              <a:t>To All </a:t>
            </a:r>
            <a:r>
              <a:rPr lang="en-GB" sz="1200" kern="100" dirty="0">
                <a:effectLst/>
                <a:latin typeface="Helvetica" panose="020B0604020202020204" pitchFamily="34" charset="0"/>
                <a:ea typeface="Aptos" panose="020B0004020202020204" pitchFamily="34" charset="0"/>
                <a:cs typeface="Helvetica" panose="020B0604020202020204" pitchFamily="34" charset="0"/>
              </a:rPr>
              <a:t>Floors * Well Presented And Maintained Accommodation * Lounge With Double Glazed Sliding Patio Doors To Juliette Style Balcony * Well Equipped Modern Kitchen * Two Bedrooms * Stylish Modern Shower Room/</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200" kern="100" dirty="0">
                <a:effectLst/>
                <a:latin typeface="Helvetica" panose="020B0604020202020204" pitchFamily="34" charset="0"/>
                <a:ea typeface="Aptos" panose="020B0004020202020204" pitchFamily="34" charset="0"/>
                <a:cs typeface="Helvetica" panose="020B0604020202020204" pitchFamily="34" charset="0"/>
              </a:rPr>
              <a:t> * Communal Facilities Including Emergency Careline Support System Coupled With A House Manager * On Site Parking * No Onward Chain</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£88</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Flat 12 </a:t>
            </a:r>
            <a:r>
              <a:rPr lang="en-GB" dirty="0" err="1">
                <a:solidFill>
                  <a:srgbClr val="FFFFFF"/>
                </a:solidFill>
                <a:latin typeface="HelveticaNeueLT-Medium"/>
                <a:ea typeface="Times New Roman" panose="02020603050405020304" pitchFamily="18" charset="0"/>
              </a:rPr>
              <a:t>Glenorchy</a:t>
            </a:r>
            <a:r>
              <a:rPr lang="en-GB" dirty="0">
                <a:solidFill>
                  <a:srgbClr val="FFFFFF"/>
                </a:solidFill>
                <a:latin typeface="HelveticaNeueLT-Medium"/>
                <a:ea typeface="Times New Roman" panose="02020603050405020304" pitchFamily="18" charset="0"/>
              </a:rPr>
              <a:t> Court, Exeter Road</a:t>
            </a:r>
            <a:r>
              <a:rPr lang="en-GB" sz="1800" dirty="0">
                <a:solidFill>
                  <a:srgbClr val="FFFFFF"/>
                </a:solidFill>
                <a:effectLst/>
                <a:latin typeface="HelveticaNeueLT-Medium"/>
                <a:ea typeface="Times New Roman" panose="02020603050405020304" pitchFamily="18" charset="0"/>
              </a:rPr>
              <a:t>, Exmouth, EX8 </a:t>
            </a:r>
            <a:r>
              <a:rPr lang="en-GB" dirty="0">
                <a:solidFill>
                  <a:srgbClr val="FFFFFF"/>
                </a:solidFill>
                <a:latin typeface="HelveticaNeueLT-Medium"/>
                <a:ea typeface="Times New Roman" panose="02020603050405020304" pitchFamily="18" charset="0"/>
              </a:rPr>
              <a:t>1PJ</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8000"/>
                    </a14:imgEffect>
                  </a14:imgLayer>
                </a14:imgProps>
              </a:ext>
            </a:extLst>
          </a:blip>
          <a:srcRect/>
          <a:stretch/>
        </p:blipFill>
        <p:spPr bwMode="auto">
          <a:xfrm>
            <a:off x="8134066" y="2605188"/>
            <a:ext cx="6331371"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Lst>
          </a:blip>
          <a:srcRect/>
          <a:stretch/>
        </p:blipFill>
        <p:spPr bwMode="auto">
          <a:xfrm>
            <a:off x="653912" y="608851"/>
            <a:ext cx="3111434" cy="2333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Lst>
          </a:blip>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Lst>
          </a:blip>
          <a:srcRect/>
          <a:stretch/>
        </p:blipFill>
        <p:spPr bwMode="auto">
          <a:xfrm>
            <a:off x="653913" y="3111983"/>
            <a:ext cx="3132996"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20000"/>
                    </a14:imgEffect>
                  </a14:imgLayer>
                </a14:imgProps>
              </a:ext>
            </a:extLst>
          </a:blip>
          <a:srcRect/>
          <a:stretch/>
        </p:blipFill>
        <p:spPr bwMode="auto">
          <a:xfrm>
            <a:off x="3877812" y="3113639"/>
            <a:ext cx="3171951"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11000"/>
                    </a14:imgEffect>
                  </a14:imgLayer>
                </a14:imgProps>
              </a:ext>
            </a:extLst>
          </a:blip>
          <a:srcRect/>
          <a:stretch/>
        </p:blipFill>
        <p:spPr bwMode="auto">
          <a:xfrm>
            <a:off x="3903013" y="5514227"/>
            <a:ext cx="3146750"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A742928-6615-9374-A0EF-33FEC62B992D}"/>
              </a:ext>
            </a:extLst>
          </p:cNvPr>
          <p:cNvPicPr>
            <a:picLocks noChangeAspect="1"/>
          </p:cNvPicPr>
          <p:nvPr/>
        </p:nvPicPr>
        <p:blipFill>
          <a:blip r:embed="rId16"/>
          <a:srcRect/>
          <a:stretch/>
        </p:blipFill>
        <p:spPr>
          <a:xfrm>
            <a:off x="2893388" y="7904273"/>
            <a:ext cx="1787041" cy="1733429"/>
          </a:xfrm>
          <a:prstGeom prst="rect">
            <a:avLst/>
          </a:prstGeom>
        </p:spPr>
      </p:pic>
      <p:pic>
        <p:nvPicPr>
          <p:cNvPr id="4" name="Picture 3" descr="A bathroom with a shower and toilet&#10;&#10;Description automatically generated">
            <a:extLst>
              <a:ext uri="{FF2B5EF4-FFF2-40B4-BE49-F238E27FC236}">
                <a16:creationId xmlns:a16="http://schemas.microsoft.com/office/drawing/2014/main" id="{E37CADF6-6C00-A37C-E9A3-363DD7C7C3C4}"/>
              </a:ext>
            </a:extLst>
          </p:cNvPr>
          <p:cNvPicPr>
            <a:picLocks noChangeAspect="1"/>
          </p:cNvPicPr>
          <p:nvPr/>
        </p:nvPicPr>
        <p:blipFill>
          <a:blip r:embed="rId17">
            <a:extLst>
              <a:ext uri="{BEBA8EAE-BF5A-486C-A8C5-ECC9F3942E4B}">
                <a14:imgProps xmlns:a14="http://schemas.microsoft.com/office/drawing/2010/main">
                  <a14:imgLayer r:embed="rId18">
                    <a14:imgEffect>
                      <a14:brightnessContrast bright="13000"/>
                    </a14:imgEffect>
                  </a14:imgLayer>
                </a14:imgProps>
              </a:ext>
            </a:extLst>
          </a:blip>
          <a:stretch>
            <a:fillRect/>
          </a:stretch>
        </p:blipFill>
        <p:spPr>
          <a:xfrm>
            <a:off x="669064" y="5516518"/>
            <a:ext cx="3096282" cy="2246122"/>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8959677"/>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Flat 12 </a:t>
            </a:r>
            <a:r>
              <a:rPr lang="en-GB" sz="1400" b="1" dirty="0" err="1">
                <a:solidFill>
                  <a:srgbClr val="333333"/>
                </a:solidFill>
                <a:latin typeface="Helvetica" panose="020B0604020202020204" pitchFamily="34" charset="0"/>
                <a:ea typeface="Times New Roman" panose="02020603050405020304" pitchFamily="18" charset="0"/>
                <a:cs typeface="Helvetica" panose="020B0604020202020204" pitchFamily="34" charset="0"/>
              </a:rPr>
              <a:t>Glenorchy</a:t>
            </a: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Court, Exeter Road, Exmouth, EX8 1PJ</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5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THE ACCOMMODATION COMPRISES:  </a:t>
            </a:r>
            <a:r>
              <a:rPr lang="en-GB" sz="1400" dirty="0">
                <a:latin typeface="Helvetica" panose="020B0604020202020204" pitchFamily="34" charset="0"/>
                <a:cs typeface="Helvetica" panose="020B0604020202020204" pitchFamily="34" charset="0"/>
              </a:rPr>
              <a:t> Communal entrance with door security intercom, stairs and lift to first floor, private front door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RECEPTION HALL:</a:t>
            </a:r>
            <a:r>
              <a:rPr lang="en-GB" sz="1400" dirty="0">
                <a:latin typeface="Helvetica" panose="020B0604020202020204" pitchFamily="34" charset="0"/>
                <a:cs typeface="Helvetica" panose="020B0604020202020204" pitchFamily="34" charset="0"/>
              </a:rPr>
              <a:t>   Door intercom with emergency careline cord, </a:t>
            </a:r>
            <a:r>
              <a:rPr lang="en-GB" sz="1400" dirty="0" err="1">
                <a:latin typeface="Helvetica" panose="020B0604020202020204" pitchFamily="34" charset="0"/>
                <a:cs typeface="Helvetica" panose="020B0604020202020204" pitchFamily="34" charset="0"/>
              </a:rPr>
              <a:t>dimplex</a:t>
            </a:r>
            <a:r>
              <a:rPr lang="en-GB" sz="1400" dirty="0">
                <a:latin typeface="Helvetica" panose="020B0604020202020204" pitchFamily="34" charset="0"/>
                <a:cs typeface="Helvetica" panose="020B0604020202020204" pitchFamily="34" charset="0"/>
              </a:rPr>
              <a:t> Quantum electric heater, shelved storage cupboard.</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LOUNGE/DINING ROOM: </a:t>
            </a:r>
            <a:r>
              <a:rPr lang="en-GB" sz="1400" dirty="0">
                <a:latin typeface="Helvetica" panose="020B0604020202020204" pitchFamily="34" charset="0"/>
                <a:cs typeface="Helvetica" panose="020B0604020202020204" pitchFamily="34" charset="0"/>
              </a:rPr>
              <a:t>  3.35m x 2.95m (11'0" x 9'8")   Sliding double glazed patio doors onto Juliette style balcony with outlook onto the front of the building, TV point, </a:t>
            </a:r>
            <a:r>
              <a:rPr lang="en-GB" sz="1400" dirty="0" err="1">
                <a:latin typeface="Helvetica" panose="020B0604020202020204" pitchFamily="34" charset="0"/>
                <a:cs typeface="Helvetica" panose="020B0604020202020204" pitchFamily="34" charset="0"/>
              </a:rPr>
              <a:t>dimplex</a:t>
            </a:r>
            <a:r>
              <a:rPr lang="en-GB" sz="1400" dirty="0">
                <a:latin typeface="Helvetica" panose="020B0604020202020204" pitchFamily="34" charset="0"/>
                <a:cs typeface="Helvetica" panose="020B0604020202020204" pitchFamily="34" charset="0"/>
              </a:rPr>
              <a:t> Quantum electric wall heater plus additional wall mounted </a:t>
            </a:r>
            <a:r>
              <a:rPr lang="en-GB" sz="1400" dirty="0" err="1">
                <a:latin typeface="Helvetica" panose="020B0604020202020204" pitchFamily="34" charset="0"/>
                <a:cs typeface="Helvetica" panose="020B0604020202020204" pitchFamily="34" charset="0"/>
              </a:rPr>
              <a:t>Heatstore</a:t>
            </a:r>
            <a:r>
              <a:rPr lang="en-GB" sz="1400" dirty="0">
                <a:latin typeface="Helvetica" panose="020B0604020202020204" pitchFamily="34" charset="0"/>
                <a:cs typeface="Helvetica" panose="020B0604020202020204" pitchFamily="34" charset="0"/>
              </a:rPr>
              <a:t> electric heater, wall mounted electric </a:t>
            </a:r>
            <a:r>
              <a:rPr lang="en-GB" sz="1400" dirty="0" err="1">
                <a:latin typeface="Helvetica" panose="020B0604020202020204" pitchFamily="34" charset="0"/>
                <a:cs typeface="Helvetica" panose="020B0604020202020204" pitchFamily="34" charset="0"/>
              </a:rPr>
              <a:t>EnviroVent</a:t>
            </a:r>
            <a:r>
              <a:rPr lang="en-GB" sz="1400" dirty="0">
                <a:latin typeface="Helvetica" panose="020B0604020202020204" pitchFamily="34" charset="0"/>
                <a:cs typeface="Helvetica" panose="020B0604020202020204" pitchFamily="34" charset="0"/>
              </a:rPr>
              <a:t> airflow unit, emergency careline cord, archway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KITCHEN: </a:t>
            </a:r>
            <a:r>
              <a:rPr lang="en-GB" sz="1400" dirty="0">
                <a:latin typeface="Helvetica" panose="020B0604020202020204" pitchFamily="34" charset="0"/>
                <a:cs typeface="Helvetica" panose="020B0604020202020204" pitchFamily="34" charset="0"/>
              </a:rPr>
              <a:t>  2.26m x 1.98m (7'5" x 6'6")    Modern kitchen fitted with range of patterned worktops with inset single drainer sink unit with mixer tap with range of cupboards and drawer units beneath worktops, inset Neff ceramic hob with chimney style stainless steel extractor over with light, built-in eye-level oven and grill with cupboards above and below, upright fridge/freezer (to remain), wall mounted cupboards in tiled surrounds, recessed ceiling spotlighting.</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1: </a:t>
            </a:r>
            <a:r>
              <a:rPr lang="en-GB" sz="1400" dirty="0">
                <a:latin typeface="Helvetica" panose="020B0604020202020204" pitchFamily="34" charset="0"/>
                <a:cs typeface="Helvetica" panose="020B0604020202020204" pitchFamily="34" charset="0"/>
              </a:rPr>
              <a:t>  4.37m x 2.69m (14'4" x 8'10")    With uPVC double glazed tilt and turn window overlooking the front of the building, TV point, built-in floor to ceiling double wardrobe with sliding doors (one mirror fronted) with shelving and clothes rail, further built-in double wardrobe again with clothes rail and shelving, emergency careline cord.</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2: </a:t>
            </a:r>
            <a:r>
              <a:rPr lang="en-GB" sz="1400" dirty="0">
                <a:latin typeface="Helvetica" panose="020B0604020202020204" pitchFamily="34" charset="0"/>
                <a:cs typeface="Helvetica" panose="020B0604020202020204" pitchFamily="34" charset="0"/>
              </a:rPr>
              <a:t>  3.48m x 2.72m (11'5" x 8'11")  Picture window, double wardrobe with sliding doors (one mirror fronted) with clothes </a:t>
            </a:r>
            <a:r>
              <a:rPr lang="en-GB" sz="1400">
                <a:latin typeface="Helvetica" panose="020B0604020202020204" pitchFamily="34" charset="0"/>
                <a:cs typeface="Helvetica" panose="020B0604020202020204" pitchFamily="34" charset="0"/>
              </a:rPr>
              <a:t>rail, </a:t>
            </a:r>
            <a:r>
              <a:rPr lang="en-GB" sz="1400" dirty="0">
                <a:latin typeface="Helvetica" panose="020B0604020202020204" pitchFamily="34" charset="0"/>
                <a:cs typeface="Helvetica" panose="020B0604020202020204" pitchFamily="34" charset="0"/>
              </a:rPr>
              <a:t>shelf and drawers, emergency careline cord.</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SHOWER ROOM/WC: </a:t>
            </a:r>
            <a:r>
              <a:rPr lang="en-GB" sz="1400" dirty="0">
                <a:latin typeface="Helvetica" panose="020B0604020202020204" pitchFamily="34" charset="0"/>
                <a:cs typeface="Helvetica" panose="020B0604020202020204" pitchFamily="34" charset="0"/>
              </a:rPr>
              <a:t> 2.13m x 1.7m (7'0" x 5'7")  maximum measurement. Stylishly fitted shower room with double width shower cubicle with splash screen doors, shower unit, handrail, vanity style wash hand basin, WC with push button flush, mirror fronted medicine cabinet, shaver socket, fully tiled walls, electric heated towel rail, extractor fan, recessed ceiling spotlighting, emergency careline cord. </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OUTSIDE:  </a:t>
            </a:r>
            <a:r>
              <a:rPr lang="en-GB" sz="1400" dirty="0">
                <a:latin typeface="Helvetica" panose="020B0604020202020204" pitchFamily="34" charset="0"/>
                <a:cs typeface="Helvetica" panose="020B0604020202020204" pitchFamily="34" charset="0"/>
              </a:rPr>
              <a:t> Covered parking space – We understand this is available to rent if required.</a:t>
            </a:r>
            <a:endParaRPr lang="en-GB" sz="1400" b="1" dirty="0">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COMMUNAL FACILITIES: </a:t>
            </a:r>
            <a:r>
              <a:rPr lang="en-GB" sz="1400" dirty="0">
                <a:latin typeface="Helvetica" panose="020B0604020202020204" pitchFamily="34" charset="0"/>
                <a:cs typeface="Helvetica" panose="020B0604020202020204" pitchFamily="34" charset="0"/>
              </a:rPr>
              <a:t>  </a:t>
            </a:r>
            <a:r>
              <a:rPr lang="en-GB" sz="1400" dirty="0" err="1">
                <a:latin typeface="Helvetica" panose="020B0604020202020204" pitchFamily="34" charset="0"/>
                <a:cs typeface="Helvetica" panose="020B0604020202020204" pitchFamily="34" charset="0"/>
              </a:rPr>
              <a:t>Glenorchy</a:t>
            </a:r>
            <a:r>
              <a:rPr lang="en-GB" sz="1400" dirty="0">
                <a:latin typeface="Helvetica" panose="020B0604020202020204" pitchFamily="34" charset="0"/>
                <a:cs typeface="Helvetica" panose="020B0604020202020204" pitchFamily="34" charset="0"/>
              </a:rPr>
              <a:t> Court enjoys a communal laundry room, the property also benefits from a covered parking space which we understand is let at a cost of £365 per annum, there is also a communal bin store.</a:t>
            </a:r>
          </a:p>
          <a:p>
            <a:pPr>
              <a:lnSpc>
                <a:spcPct val="107000"/>
              </a:lnSpc>
              <a:spcAft>
                <a:spcPts val="800"/>
              </a:spcAft>
            </a:pP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005690" y="522605"/>
            <a:ext cx="6698609" cy="10087377"/>
          </a:xfrm>
          <a:prstGeom prst="rect">
            <a:avLst/>
          </a:prstGeom>
          <a:noFill/>
        </p:spPr>
        <p:txBody>
          <a:bodyPr wrap="square" rtlCol="0">
            <a:spAutoFit/>
          </a:bodyPr>
          <a:lstStyle/>
          <a:p>
            <a:r>
              <a:rPr lang="en-GB" sz="1400" b="1" dirty="0">
                <a:latin typeface="Helvetica" panose="020B0604020202020204" pitchFamily="34" charset="0"/>
                <a:cs typeface="Helvetica" panose="020B0604020202020204" pitchFamily="34" charset="0"/>
              </a:rPr>
              <a:t>TENURE &amp; SERVICE CHARGE: </a:t>
            </a:r>
            <a:r>
              <a:rPr lang="en-GB" sz="1400" dirty="0">
                <a:latin typeface="Helvetica" panose="020B0604020202020204" pitchFamily="34" charset="0"/>
                <a:cs typeface="Helvetica" panose="020B0604020202020204" pitchFamily="34" charset="0"/>
              </a:rPr>
              <a:t> We understand that the flat is held on a 99 year lease with approximately 66 years remaining.  Service Charge is £3,214.50 per annum.  Ground Rent is £153.92 per annum.   Parking Space (optional) £365 per annum.  We understand that the service charge covers a 24 hour emergency monitoring service, house manager, window cleaning, heating and cleaning of communal areas, useful laundry facilities (washing machines and tumble dryers), exterior building maintenance, upkeep of grounds, building insurance and water charges.  As a condition of the purchase the residents must be over the age of 55 years.</a:t>
            </a:r>
          </a:p>
          <a:p>
            <a:r>
              <a:rPr lang="en-GB" sz="1200" dirty="0"/>
              <a:t> </a:t>
            </a:r>
          </a:p>
          <a:p>
            <a:endPar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4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48009808-15E2-3B76-4897-33F8BCD8E497}"/>
              </a:ext>
            </a:extLst>
          </p:cNvPr>
          <p:cNvPicPr>
            <a:picLocks noChangeAspect="1"/>
          </p:cNvPicPr>
          <p:nvPr/>
        </p:nvPicPr>
        <p:blipFill>
          <a:blip r:embed="rId2"/>
          <a:srcRect/>
          <a:stretch/>
        </p:blipFill>
        <p:spPr>
          <a:xfrm>
            <a:off x="8005690" y="3164713"/>
            <a:ext cx="6698610" cy="4869052"/>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TotalTime>
  <Words>859</Words>
  <Application>Microsoft Office PowerPoint</Application>
  <PresentationFormat>Custom</PresentationFormat>
  <Paragraphs>104</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35</cp:revision>
  <cp:lastPrinted>2024-11-21T11:30:14Z</cp:lastPrinted>
  <dcterms:created xsi:type="dcterms:W3CDTF">2023-03-19T13:39:10Z</dcterms:created>
  <dcterms:modified xsi:type="dcterms:W3CDTF">2024-11-26T13:31:23Z</dcterms:modified>
</cp:coreProperties>
</file>